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62"/>
  </p:notesMasterIdLst>
  <p:handoutMasterIdLst>
    <p:handoutMasterId r:id="rId63"/>
  </p:handoutMasterIdLst>
  <p:sldIdLst>
    <p:sldId id="256" r:id="rId6"/>
    <p:sldId id="257" r:id="rId7"/>
    <p:sldId id="258" r:id="rId8"/>
    <p:sldId id="259" r:id="rId9"/>
    <p:sldId id="260" r:id="rId10"/>
    <p:sldId id="310" r:id="rId11"/>
    <p:sldId id="311" r:id="rId12"/>
    <p:sldId id="263" r:id="rId13"/>
    <p:sldId id="264" r:id="rId14"/>
    <p:sldId id="265" r:id="rId15"/>
    <p:sldId id="313"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14" r:id="rId54"/>
    <p:sldId id="304" r:id="rId55"/>
    <p:sldId id="306" r:id="rId56"/>
    <p:sldId id="305" r:id="rId57"/>
    <p:sldId id="307" r:id="rId58"/>
    <p:sldId id="312" r:id="rId59"/>
    <p:sldId id="308" r:id="rId60"/>
    <p:sldId id="309" r:id="rId61"/>
  </p:sldIdLst>
  <p:sldSz cx="12192000"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clrMru>
    <a:srgbClr val="808000"/>
    <a:srgbClr val="408000"/>
    <a:srgbClr val="108001"/>
    <a:srgbClr val="CBCFD1"/>
    <a:srgbClr val="F0F0F0"/>
    <a:srgbClr val="015068"/>
    <a:srgbClr val="0885AC"/>
    <a:srgbClr val="076F91"/>
    <a:srgbClr val="076E8F"/>
    <a:srgbClr val="06698A"/>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67" autoAdjust="0"/>
    <p:restoredTop sz="96142" autoAdjust="0"/>
  </p:normalViewPr>
  <p:slideViewPr>
    <p:cSldViewPr snapToGrid="0">
      <p:cViewPr varScale="1">
        <p:scale>
          <a:sx n="162" d="100"/>
          <a:sy n="162" d="100"/>
        </p:scale>
        <p:origin x="-136" y="-192"/>
      </p:cViewPr>
      <p:guideLst>
        <p:guide orient="horz" pos="2160"/>
        <p:guide pos="384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handoutMaster" Target="handoutMasters/handoutMaster1.xml"/><Relationship Id="rId64" Type="http://schemas.openxmlformats.org/officeDocument/2006/relationships/printerSettings" Target="printerSettings/printerSettings1.bin"/><Relationship Id="rId65" Type="http://schemas.openxmlformats.org/officeDocument/2006/relationships/presProps" Target="presProps.xml"/><Relationship Id="rId66" Type="http://schemas.openxmlformats.org/officeDocument/2006/relationships/viewProps" Target="viewProps.xml"/><Relationship Id="rId67" Type="http://schemas.openxmlformats.org/officeDocument/2006/relationships/theme" Target="theme/theme1.xml"/><Relationship Id="rId68"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notesMaster" Target="notesMasters/notes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5/5/15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8.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5/5/15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914363" rtl="0" eaLnBrk="1" latinLnBrk="0" hangingPunct="1">
      <a:lnSpc>
        <a:spcPct val="90000"/>
      </a:lnSpc>
      <a:spcAft>
        <a:spcPts val="333"/>
      </a:spcAft>
      <a:defRPr sz="900" kern="1200">
        <a:solidFill>
          <a:schemeClr val="tx1"/>
        </a:solidFill>
        <a:latin typeface="Arial" panose="020B0604020202020204" pitchFamily="34" charset="0"/>
        <a:ea typeface="+mn-ea"/>
        <a:cs typeface="Arial" panose="020B0604020202020204" pitchFamily="34" charset="0"/>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77088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 Id="rId3" Type="http://schemas.openxmlformats.org/officeDocument/2006/relationships/image" Target="../media/image15.emf"/></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www.getchef.com" TargetMode="External"/><Relationship Id="rId4" Type="http://schemas.openxmlformats.org/officeDocument/2006/relationships/hyperlink" Target="http://creativecommons.org/licenses/by-sa/4.0/" TargetMode="External"/><Relationship Id="rId5"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14.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themeOverride" Target="../theme/themeOverride15.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emf"/></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2260314" y="1844022"/>
            <a:ext cx="8229600" cy="1003163"/>
          </a:xfrm>
        </p:spPr>
        <p:txBody>
          <a:bodyPr wrap="square" lIns="91440" tIns="91440" rIns="91440" bIns="91440" anchor="ctr" anchorCtr="0">
            <a:normAutofit/>
          </a:bodyPr>
          <a:lstStyle>
            <a:lvl1pPr>
              <a:lnSpc>
                <a:spcPct val="90000"/>
              </a:lnSpc>
              <a:defRPr sz="6000" b="1" spc="0" baseline="0">
                <a:solidFill>
                  <a:schemeClr val="accent1"/>
                </a:solidFill>
              </a:defRPr>
            </a:lvl1pPr>
          </a:lstStyle>
          <a:p>
            <a:r>
              <a:rPr lang="en-CA" dirty="0" smtClean="0"/>
              <a:t>Presentation Title</a:t>
            </a:r>
            <a:endParaRPr lang="en-US" dirty="0"/>
          </a:p>
        </p:txBody>
      </p:sp>
      <p:sp>
        <p:nvSpPr>
          <p:cNvPr id="3" name="Subtitle 2"/>
          <p:cNvSpPr>
            <a:spLocks noGrp="1"/>
          </p:cNvSpPr>
          <p:nvPr>
            <p:ph type="subTitle" idx="1"/>
          </p:nvPr>
        </p:nvSpPr>
        <p:spPr bwMode="white">
          <a:xfrm>
            <a:off x="2260314" y="3011686"/>
            <a:ext cx="8229600" cy="579646"/>
          </a:xfrm>
        </p:spPr>
        <p:txBody>
          <a:bodyPr wrap="square" lIns="91440" tIns="91440" rIns="91440" bIns="91440">
            <a:normAutofit/>
          </a:bodyPr>
          <a:lstStyle>
            <a:lvl1pPr marL="0" indent="0" algn="l">
              <a:lnSpc>
                <a:spcPct val="9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4" name="Text Placeholder 7"/>
          <p:cNvSpPr>
            <a:spLocks noGrp="1"/>
          </p:cNvSpPr>
          <p:nvPr>
            <p:ph type="body" sz="quarter" idx="10"/>
          </p:nvPr>
        </p:nvSpPr>
        <p:spPr bwMode="white">
          <a:xfrm>
            <a:off x="2260314" y="3507225"/>
            <a:ext cx="8229600" cy="553998"/>
          </a:xfrm>
        </p:spPr>
        <p:txBody>
          <a:bodyPr wrap="square" lIns="91440" tIns="91440" rIns="91440" bIns="91440">
            <a:normAutofit/>
          </a:bodyPr>
          <a:lstStyle>
            <a:lvl1pPr marL="0" indent="0">
              <a:buNone/>
              <a:defRPr sz="24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Tree>
    <p:extLst>
      <p:ext uri="{BB962C8B-B14F-4D97-AF65-F5344CB8AC3E}">
        <p14:creationId xmlns:p14="http://schemas.microsoft.com/office/powerpoint/2010/main" val="3479379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02720" y="366109"/>
            <a:ext cx="8665715"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9546446" y="1055549"/>
            <a:ext cx="1930821" cy="1783840"/>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3758" y="716808"/>
            <a:ext cx="2608891" cy="2101608"/>
          </a:xfrm>
          <a:prstGeom prst="rect">
            <a:avLst/>
          </a:prstGeom>
        </p:spPr>
      </p:pic>
      <p:sp>
        <p:nvSpPr>
          <p:cNvPr id="14"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194443" y="3987562"/>
            <a:ext cx="8264180" cy="1223351"/>
          </a:xfrm>
          <a:prstGeom prst="rect">
            <a:avLst/>
          </a:prstGeom>
        </p:spPr>
        <p:txBody>
          <a:bodyPr vert="horz" wrap="square" lIns="91440" tIns="91440" rIns="91440" bIns="91440" rtlCol="0">
            <a:normAutofit/>
          </a:bodyPr>
          <a:lstStyle/>
          <a:p>
            <a:endParaRPr lang="en-US" dirty="0" smtClean="0"/>
          </a:p>
        </p:txBody>
      </p:sp>
      <p:sp>
        <p:nvSpPr>
          <p:cNvPr id="25" name="TextBox 24"/>
          <p:cNvSpPr txBox="1"/>
          <p:nvPr userDrawn="1"/>
        </p:nvSpPr>
        <p:spPr bwMode="white">
          <a:xfrm>
            <a:off x="1671512" y="3847483"/>
            <a:ext cx="8833801" cy="588329"/>
          </a:xfrm>
          <a:prstGeom prst="rect">
            <a:avLst/>
          </a:prstGeom>
        </p:spPr>
        <p:txBody>
          <a:bodyPr vert="horz" wrap="square" lIns="91440" tIns="91440" rIns="91440" bIns="91440" rtlCol="0">
            <a:normAutofit/>
          </a:bodyPr>
          <a:lstStyle/>
          <a:p>
            <a:r>
              <a:rPr lang="en-US" sz="2400" b="1" dirty="0" smtClean="0"/>
              <a:t>OBJECTIVE:</a:t>
            </a:r>
            <a:endParaRPr lang="en-US" sz="2400" b="1" dirty="0"/>
          </a:p>
        </p:txBody>
      </p:sp>
      <p:sp>
        <p:nvSpPr>
          <p:cNvPr id="9" name="Text Placeholder 8"/>
          <p:cNvSpPr>
            <a:spLocks noGrp="1"/>
          </p:cNvSpPr>
          <p:nvPr>
            <p:ph type="body" sz="quarter" idx="10" hasCustomPrompt="1"/>
          </p:nvPr>
        </p:nvSpPr>
        <p:spPr>
          <a:xfrm>
            <a:off x="2259204" y="4492072"/>
            <a:ext cx="8488899" cy="1391217"/>
          </a:xfrm>
        </p:spPr>
        <p:txBody>
          <a:bodyPr>
            <a:normAutofit/>
          </a:bodyPr>
          <a:lstStyle>
            <a:lvl1pPr marL="0" indent="0">
              <a:buFont typeface="+mj-lt"/>
              <a:buNone/>
              <a:defRPr sz="18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2263171" y="2597173"/>
            <a:ext cx="8489280" cy="1146175"/>
          </a:xfrm>
        </p:spPr>
        <p:txBody>
          <a:bodyPr anchor="ctr">
            <a:normAutofit/>
          </a:bodyPr>
          <a:lstStyle>
            <a:lvl1pPr marL="91440" indent="0">
              <a:spcBef>
                <a:spcPts val="600"/>
              </a:spcBef>
              <a:buNone/>
              <a:defRPr sz="28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EXERCISE</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9321892" y="362154"/>
            <a:ext cx="2371719" cy="2371719"/>
          </a:xfrm>
          <a:prstGeom prst="rect">
            <a:avLst/>
          </a:prstGeom>
        </p:spPr>
      </p:pic>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latin typeface="Inconsolata"/>
                <a:cs typeface="Inconsolata"/>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9877974" y="224190"/>
            <a:ext cx="1956668" cy="260889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sp>
        <p:nvSpPr>
          <p:cNvPr id="12" name="Title 1"/>
          <p:cNvSpPr txBox="1">
            <a:spLocks/>
          </p:cNvSpPr>
          <p:nvPr userDrawn="1"/>
        </p:nvSpPr>
        <p:spPr bwMode="white">
          <a:xfrm>
            <a:off x="6177067"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Success</a:t>
            </a:r>
            <a:endParaRPr lang="en-US" dirty="0"/>
          </a:p>
        </p:txBody>
      </p:sp>
      <p:sp>
        <p:nvSpPr>
          <p:cNvPr id="13" name="Title 1"/>
          <p:cNvSpPr txBox="1">
            <a:spLocks/>
          </p:cNvSpPr>
          <p:nvPr userDrawn="1"/>
        </p:nvSpPr>
        <p:spPr bwMode="white">
          <a:xfrm>
            <a:off x="467075"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Problem</a:t>
            </a:r>
            <a:endParaRPr lang="en-US" dirty="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444997" y="201013"/>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6153541" y="194656"/>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TextBox 8"/>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pic>
        <p:nvPicPr>
          <p:cNvPr id="2" name="Picture 1"/>
          <p:cNvPicPr>
            <a:picLocks noChangeAspect="1"/>
          </p:cNvPicPr>
          <p:nvPr userDrawn="1"/>
        </p:nvPicPr>
        <p:blipFill>
          <a:blip r:embed="rId2"/>
          <a:stretch>
            <a:fillRect/>
          </a:stretch>
        </p:blipFill>
        <p:spPr>
          <a:xfrm>
            <a:off x="8787328" y="239091"/>
            <a:ext cx="3130528" cy="2434855"/>
          </a:xfrm>
          <a:prstGeom prst="rect">
            <a:avLst/>
          </a:prstGeom>
        </p:spPr>
      </p:pic>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2260314" y="2628803"/>
            <a:ext cx="8230599" cy="1908215"/>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840828" y="1736971"/>
            <a:ext cx="10817770" cy="4572389"/>
          </a:xfrm>
          <a:solidFill>
            <a:schemeClr val="tx2"/>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0256178" y="5850555"/>
            <a:ext cx="1312116" cy="369332"/>
          </a:xfrm>
          <a:prstGeom prst="rect">
            <a:avLst/>
          </a:prstGeom>
          <a:noFill/>
        </p:spPr>
        <p:txBody>
          <a:bodyPr wrap="square" lIns="0" tIns="0" rIns="0" bIns="0" rtlCol="0">
            <a:spAutoFit/>
          </a:bodyPr>
          <a:lstStyle/>
          <a:p>
            <a:pPr algn="ctr"/>
            <a:r>
              <a:rPr lang="en-US" sz="2400" dirty="0" smtClean="0">
                <a:solidFill>
                  <a:srgbClr val="FFFFFF">
                    <a:alpha val="50000"/>
                  </a:srgbClr>
                </a:solidFill>
              </a:rPr>
              <a:t>LOCAL</a:t>
            </a:r>
          </a:p>
        </p:txBody>
      </p:sp>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183954" y="1074821"/>
            <a:ext cx="528112" cy="403418"/>
          </a:xfrm>
          <a:prstGeom prst="rect">
            <a:avLst/>
          </a:prstGeom>
        </p:spPr>
      </p:pic>
      <p:sp>
        <p:nvSpPr>
          <p:cNvPr id="9" name="Text Placeholder 4"/>
          <p:cNvSpPr>
            <a:spLocks noGrp="1"/>
          </p:cNvSpPr>
          <p:nvPr>
            <p:ph type="body" sz="quarter" idx="11" hasCustomPrompt="1"/>
          </p:nvPr>
        </p:nvSpPr>
        <p:spPr>
          <a:xfrm>
            <a:off x="840828" y="1002861"/>
            <a:ext cx="10816896" cy="547339"/>
          </a:xfrm>
          <a:solidFill>
            <a:schemeClr val="tx2">
              <a:lumMod val="95000"/>
              <a:lumOff val="5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223459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840828" y="1736971"/>
            <a:ext cx="10817770" cy="4572389"/>
          </a:xfrm>
          <a:solidFill>
            <a:schemeClr val="tx2"/>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0256178" y="5850555"/>
            <a:ext cx="1312116" cy="369332"/>
          </a:xfrm>
          <a:prstGeom prst="rect">
            <a:avLst/>
          </a:prstGeom>
          <a:noFill/>
        </p:spPr>
        <p:txBody>
          <a:bodyPr wrap="square" lIns="0" tIns="0" rIns="0" bIns="0" rtlCol="0">
            <a:spAutoFit/>
          </a:bodyPr>
          <a:lstStyle/>
          <a:p>
            <a:pPr algn="ctr"/>
            <a:r>
              <a:rPr lang="en-US" sz="24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840828" y="1002861"/>
            <a:ext cx="10816896" cy="547339"/>
          </a:xfrm>
          <a:solidFill>
            <a:schemeClr val="tx2">
              <a:lumMod val="95000"/>
              <a:lumOff val="5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175429" y="1099041"/>
            <a:ext cx="557822" cy="354978"/>
          </a:xfrm>
          <a:prstGeom prst="rect">
            <a:avLst/>
          </a:prstGeom>
        </p:spPr>
      </p:pic>
      <p:sp>
        <p:nvSpPr>
          <p:cNvPr id="7" name="Rectangle 6"/>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019960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 Slide - Creative Commons">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2260314" y="1844022"/>
            <a:ext cx="8229600" cy="1003163"/>
          </a:xfrm>
        </p:spPr>
        <p:txBody>
          <a:bodyPr wrap="square" lIns="91440" tIns="91440" rIns="91440" bIns="91440" anchor="ctr" anchorCtr="0">
            <a:normAutofit/>
          </a:bodyPr>
          <a:lstStyle>
            <a:lvl1pPr>
              <a:lnSpc>
                <a:spcPct val="90000"/>
              </a:lnSpc>
              <a:defRPr sz="6000" b="1" spc="0" baseline="0">
                <a:solidFill>
                  <a:schemeClr val="accent1"/>
                </a:solidFill>
              </a:defRPr>
            </a:lvl1pPr>
          </a:lstStyle>
          <a:p>
            <a:r>
              <a:rPr lang="en-CA" dirty="0" smtClean="0"/>
              <a:t>Presentation Title</a:t>
            </a:r>
            <a:endParaRPr lang="en-US" dirty="0"/>
          </a:p>
        </p:txBody>
      </p:sp>
      <p:sp>
        <p:nvSpPr>
          <p:cNvPr id="3" name="Subtitle 2"/>
          <p:cNvSpPr>
            <a:spLocks noGrp="1"/>
          </p:cNvSpPr>
          <p:nvPr>
            <p:ph type="subTitle" idx="1"/>
          </p:nvPr>
        </p:nvSpPr>
        <p:spPr bwMode="white">
          <a:xfrm>
            <a:off x="2260314" y="3011686"/>
            <a:ext cx="8229600" cy="579646"/>
          </a:xfrm>
        </p:spPr>
        <p:txBody>
          <a:bodyPr wrap="square" lIns="91440" tIns="91440" rIns="91440" bIns="91440">
            <a:normAutofit/>
          </a:bodyPr>
          <a:lstStyle>
            <a:lvl1pPr marL="0" indent="0" algn="l">
              <a:lnSpc>
                <a:spcPct val="9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4" name="Text Placeholder 7"/>
          <p:cNvSpPr>
            <a:spLocks noGrp="1"/>
          </p:cNvSpPr>
          <p:nvPr>
            <p:ph type="body" sz="quarter" idx="10"/>
          </p:nvPr>
        </p:nvSpPr>
        <p:spPr bwMode="white">
          <a:xfrm>
            <a:off x="2260314" y="3507225"/>
            <a:ext cx="8229600" cy="553998"/>
          </a:xfrm>
        </p:spPr>
        <p:txBody>
          <a:bodyPr wrap="square" lIns="91440" tIns="91440" rIns="91440" bIns="91440">
            <a:normAutofit/>
          </a:bodyPr>
          <a:lstStyle>
            <a:lvl1pPr marL="0" indent="0">
              <a:buNone/>
              <a:defRPr sz="24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
        <p:nvSpPr>
          <p:cNvPr id="6" name="TextBox 5"/>
          <p:cNvSpPr txBox="1"/>
          <p:nvPr userDrawn="1"/>
        </p:nvSpPr>
        <p:spPr>
          <a:xfrm>
            <a:off x="3790459" y="6336158"/>
            <a:ext cx="4572002" cy="369332"/>
          </a:xfrm>
          <a:prstGeom prst="rect">
            <a:avLst/>
          </a:prstGeom>
          <a:noFill/>
        </p:spPr>
        <p:txBody>
          <a:bodyPr wrap="square" lIns="0" tIns="0" rIns="0" bIns="0" rtlCol="0">
            <a:spAutoFit/>
          </a:bodyPr>
          <a:lstStyle/>
          <a:p>
            <a:pPr algn="ctr"/>
            <a:r>
              <a:rPr lang="en-US" sz="1200" dirty="0" smtClean="0">
                <a:solidFill>
                  <a:schemeClr val="accent3">
                    <a:lumMod val="50000"/>
                  </a:schemeClr>
                </a:solidFill>
              </a:rPr>
              <a:t>Chef Fundamentals by </a:t>
            </a:r>
            <a:r>
              <a:rPr lang="en-US" sz="1200" dirty="0" smtClean="0">
                <a:solidFill>
                  <a:schemeClr val="accent3">
                    <a:lumMod val="50000"/>
                  </a:schemeClr>
                </a:solidFill>
                <a:hlinkClick r:id="rId3"/>
              </a:rPr>
              <a:t>Chef Software, Inc.</a:t>
            </a:r>
            <a:r>
              <a:rPr lang="en-US" sz="1200" dirty="0" smtClean="0">
                <a:solidFill>
                  <a:schemeClr val="accent3">
                    <a:lumMod val="50000"/>
                  </a:schemeClr>
                </a:solidFill>
              </a:rPr>
              <a:t> is licensed under a </a:t>
            </a:r>
            <a:r>
              <a:rPr lang="en-US" sz="1200" dirty="0" smtClean="0">
                <a:solidFill>
                  <a:schemeClr val="accent3">
                    <a:lumMod val="50000"/>
                  </a:schemeClr>
                </a:solidFill>
                <a:hlinkClick r:id="rId4"/>
              </a:rPr>
              <a:t>Creative Commons Attribution-ShareAlike 4.0 International License</a:t>
            </a:r>
            <a:r>
              <a:rPr lang="en-US" sz="1200" dirty="0" smtClean="0">
                <a:solidFill>
                  <a:schemeClr val="accent3">
                    <a:lumMod val="50000"/>
                  </a:schemeClr>
                </a:solidFill>
              </a:rPr>
              <a:t>.</a:t>
            </a:r>
          </a:p>
        </p:txBody>
      </p:sp>
      <p:pic>
        <p:nvPicPr>
          <p:cNvPr id="7" name="Picture 6" descr="by-sa.png"/>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5473700" y="5870331"/>
            <a:ext cx="1228344" cy="429768"/>
          </a:xfrm>
          <a:prstGeom prst="rect">
            <a:avLst/>
          </a:prstGeom>
        </p:spPr>
      </p:pic>
    </p:spTree>
    <p:extLst>
      <p:ext uri="{BB962C8B-B14F-4D97-AF65-F5344CB8AC3E}">
        <p14:creationId xmlns:p14="http://schemas.microsoft.com/office/powerpoint/2010/main" val="412004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908420" y="1002862"/>
            <a:ext cx="10749304" cy="424793"/>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3200">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908322" y="1574799"/>
            <a:ext cx="10763202" cy="4750715"/>
          </a:xfrm>
        </p:spPr>
        <p:txBody>
          <a:bodyPr/>
          <a:lstStyle/>
          <a:p>
            <a:r>
              <a:rPr lang="en-US" smtClean="0"/>
              <a:t>Drag picture to placeholder or click icon to add</a:t>
            </a:r>
            <a:endParaRPr lang="en-US" dirty="0"/>
          </a:p>
        </p:txBody>
      </p:sp>
      <p:sp>
        <p:nvSpPr>
          <p:cNvPr id="2" name="Title 1"/>
          <p:cNvSpPr>
            <a:spLocks noGrp="1"/>
          </p:cNvSpPr>
          <p:nvPr>
            <p:ph type="title" hasCustomPrompt="1"/>
          </p:nvPr>
        </p:nvSpPr>
        <p:spPr>
          <a:xfrm>
            <a:off x="905790" y="228599"/>
            <a:ext cx="10752809" cy="620683"/>
          </a:xfrm>
        </p:spPr>
        <p:txBody>
          <a:bodyPr/>
          <a:lstStyle>
            <a:lvl1pPr>
              <a:defRPr sz="4400" baseline="0"/>
            </a:lvl1pPr>
          </a:lstStyle>
          <a:p>
            <a:r>
              <a:rPr lang="en-US" dirty="0" smtClean="0"/>
              <a:t>Documentation</a:t>
            </a:r>
            <a:endParaRPr lang="en-US" dirty="0"/>
          </a:p>
        </p:txBody>
      </p:sp>
      <p:sp>
        <p:nvSpPr>
          <p:cNvPr id="13" name="TextBox 12"/>
          <p:cNvSpPr txBox="1"/>
          <p:nvPr userDrawn="1"/>
        </p:nvSpPr>
        <p:spPr bwMode="white">
          <a:xfrm>
            <a:off x="8426171" y="-873891"/>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457435" y="1011207"/>
            <a:ext cx="11201141" cy="255811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458126" y="2081915"/>
            <a:ext cx="11194432"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466073" y="2583422"/>
            <a:ext cx="11194432"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457435" y="1011207"/>
            <a:ext cx="11201141" cy="2558113"/>
          </a:xfrm>
          <a:solidFill>
            <a:schemeClr val="tx2"/>
          </a:solidFill>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963763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457435" y="1011207"/>
            <a:ext cx="11201141" cy="255811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458126" y="2081915"/>
            <a:ext cx="11194432"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466073" y="2583422"/>
            <a:ext cx="11194432"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Content Placeholder 3"/>
          <p:cNvSpPr>
            <a:spLocks noGrp="1"/>
          </p:cNvSpPr>
          <p:nvPr>
            <p:ph sz="quarter" idx="14"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2152132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a:t>
            </a:r>
            <a:endParaRPr lang="en-US" dirty="0"/>
          </a:p>
        </p:txBody>
      </p:sp>
      <p:sp>
        <p:nvSpPr>
          <p:cNvPr id="16" name="Content Placeholder 3"/>
          <p:cNvSpPr>
            <a:spLocks noGrp="1"/>
          </p:cNvSpPr>
          <p:nvPr>
            <p:ph sz="quarter" idx="10" hasCustomPrompt="1"/>
          </p:nvPr>
        </p:nvSpPr>
        <p:spPr>
          <a:xfrm>
            <a:off x="840828" y="1585310"/>
            <a:ext cx="10817770" cy="472405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19" name="Text Placeholder 13"/>
          <p:cNvSpPr>
            <a:spLocks noGrp="1"/>
          </p:cNvSpPr>
          <p:nvPr>
            <p:ph type="body" sz="quarter" idx="12" hasCustomPrompt="1"/>
          </p:nvPr>
        </p:nvSpPr>
        <p:spPr>
          <a:xfrm>
            <a:off x="843334" y="2653729"/>
            <a:ext cx="1080320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851281" y="3155236"/>
            <a:ext cx="1080320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4561477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840828" y="1585310"/>
            <a:ext cx="10817770" cy="254000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baseline="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7" name="Content Placeholder 5"/>
          <p:cNvSpPr>
            <a:spLocks noGrp="1"/>
          </p:cNvSpPr>
          <p:nvPr>
            <p:ph sz="quarter" idx="12"/>
          </p:nvPr>
        </p:nvSpPr>
        <p:spPr>
          <a:xfrm>
            <a:off x="840828" y="4215384"/>
            <a:ext cx="10817771" cy="219456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849353" y="2647709"/>
            <a:ext cx="1080320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857300" y="3149216"/>
            <a:ext cx="1080320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958373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gu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Section Title</a:t>
            </a:r>
            <a:endParaRPr lang="en-US" dirty="0"/>
          </a:p>
        </p:txBody>
      </p:sp>
      <p:sp>
        <p:nvSpPr>
          <p:cNvPr id="7" name="Subtitle 2"/>
          <p:cNvSpPr>
            <a:spLocks noGrp="1"/>
          </p:cNvSpPr>
          <p:nvPr>
            <p:ph type="subTitle" idx="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4265897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840828" y="1585310"/>
            <a:ext cx="5298965" cy="472405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6" name="Content Placeholder 5"/>
          <p:cNvSpPr>
            <a:spLocks noGrp="1"/>
          </p:cNvSpPr>
          <p:nvPr>
            <p:ph sz="quarter" idx="12"/>
          </p:nvPr>
        </p:nvSpPr>
        <p:spPr>
          <a:xfrm>
            <a:off x="6358759" y="1585310"/>
            <a:ext cx="5299841" cy="4720897"/>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849354" y="2617614"/>
            <a:ext cx="5283888"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857301" y="3119121"/>
            <a:ext cx="5283888"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39038317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07466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nstructor">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84602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HELLO</a:t>
            </a:r>
          </a:p>
        </p:txBody>
      </p:sp>
      <p:pic>
        <p:nvPicPr>
          <p:cNvPr id="3" name="Picture 2"/>
          <p:cNvPicPr>
            <a:picLocks noChangeAspect="1"/>
          </p:cNvPicPr>
          <p:nvPr userDrawn="1"/>
        </p:nvPicPr>
        <p:blipFill>
          <a:blip r:embed="rId2"/>
          <a:stretch>
            <a:fillRect/>
          </a:stretch>
        </p:blipFill>
        <p:spPr>
          <a:xfrm>
            <a:off x="8242184" y="230523"/>
            <a:ext cx="3819677" cy="2281200"/>
          </a:xfrm>
          <a:prstGeom prst="rect">
            <a:avLst/>
          </a:prstGeom>
        </p:spPr>
      </p:pic>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Name</a:t>
            </a:r>
            <a:endParaRPr lang="en-US" dirty="0"/>
          </a:p>
        </p:txBody>
      </p:sp>
      <p:sp>
        <p:nvSpPr>
          <p:cNvPr id="19" name="TextBox 18"/>
          <p:cNvSpPr txBox="1"/>
          <p:nvPr userDrawn="1"/>
        </p:nvSpPr>
        <p:spPr bwMode="white">
          <a:xfrm>
            <a:off x="2194443" y="3987562"/>
            <a:ext cx="8264180" cy="1223351"/>
          </a:xfrm>
          <a:prstGeom prst="rect">
            <a:avLst/>
          </a:prstGeom>
        </p:spPr>
        <p:txBody>
          <a:bodyPr vert="horz" wrap="square" lIns="91440" tIns="91440" rIns="91440" bIns="91440" rtlCol="0">
            <a:normAutofit/>
          </a:bodyPr>
          <a:lstStyle/>
          <a:p>
            <a:endParaRPr lang="en-US" dirty="0" smtClean="0"/>
          </a:p>
        </p:txBody>
      </p:sp>
      <p:sp>
        <p:nvSpPr>
          <p:cNvPr id="9" name="Text Placeholder 8"/>
          <p:cNvSpPr>
            <a:spLocks noGrp="1"/>
          </p:cNvSpPr>
          <p:nvPr>
            <p:ph type="body" sz="quarter" idx="10" hasCustomPrompt="1"/>
          </p:nvPr>
        </p:nvSpPr>
        <p:spPr>
          <a:xfrm>
            <a:off x="2259204" y="3796578"/>
            <a:ext cx="8488899" cy="2086711"/>
          </a:xfrm>
        </p:spPr>
        <p:txBody>
          <a:bodyPr>
            <a:normAutofit/>
          </a:bodyPr>
          <a:lstStyle>
            <a:lvl1pPr marL="0" indent="0">
              <a:buFont typeface="+mj-lt"/>
              <a:buNone/>
              <a:defRPr sz="1800" baseline="0"/>
            </a:lvl1pPr>
          </a:lstStyle>
          <a:p>
            <a:pPr lvl="0"/>
            <a:r>
              <a:rPr lang="en-US" dirty="0" smtClean="0"/>
              <a:t>Current Role</a:t>
            </a:r>
          </a:p>
          <a:p>
            <a:pPr lvl="0"/>
            <a:r>
              <a:rPr lang="en-US" dirty="0" smtClean="0"/>
              <a:t>Previous Role</a:t>
            </a:r>
          </a:p>
          <a:p>
            <a:pPr lvl="0"/>
            <a:r>
              <a:rPr lang="en-US" dirty="0" smtClean="0"/>
              <a:t>Experience with Chef / Configuration Management</a:t>
            </a:r>
          </a:p>
          <a:p>
            <a:pPr lvl="0"/>
            <a:r>
              <a:rPr lang="en-US" dirty="0" smtClean="0"/>
              <a:t>Favorite Test Editor</a:t>
            </a:r>
          </a:p>
        </p:txBody>
      </p:sp>
      <p:sp>
        <p:nvSpPr>
          <p:cNvPr id="13" name="Content Placeholder 12"/>
          <p:cNvSpPr>
            <a:spLocks noGrp="1"/>
          </p:cNvSpPr>
          <p:nvPr>
            <p:ph sz="quarter" idx="11" hasCustomPrompt="1"/>
          </p:nvPr>
        </p:nvSpPr>
        <p:spPr>
          <a:xfrm>
            <a:off x="2263171" y="2597173"/>
            <a:ext cx="8489280" cy="1146175"/>
          </a:xfrm>
        </p:spPr>
        <p:txBody>
          <a:bodyPr anchor="ctr">
            <a:normAutofit/>
          </a:bodyPr>
          <a:lstStyle>
            <a:lvl1pPr marL="91440" indent="0">
              <a:spcBef>
                <a:spcPts val="600"/>
              </a:spcBef>
              <a:buNone/>
              <a:defRPr sz="2800" i="1" baseline="0">
                <a:solidFill>
                  <a:schemeClr val="bg1">
                    <a:lumMod val="50000"/>
                  </a:schemeClr>
                </a:solidFill>
              </a:defRPr>
            </a:lvl1pPr>
          </a:lstStyle>
          <a:p>
            <a:pPr lvl="0"/>
            <a:r>
              <a:rPr lang="en-US" dirty="0" smtClean="0"/>
              <a:t>A small blurb about you</a:t>
            </a:r>
            <a:endParaRPr lang="en-US" dirty="0"/>
          </a:p>
        </p:txBody>
      </p:sp>
    </p:spTree>
    <p:extLst>
      <p:ext uri="{BB962C8B-B14F-4D97-AF65-F5344CB8AC3E}">
        <p14:creationId xmlns:p14="http://schemas.microsoft.com/office/powerpoint/2010/main" val="38716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191000" y="1355416"/>
            <a:ext cx="3809999" cy="4147167"/>
          </a:xfrm>
          <a:prstGeom prst="rect">
            <a:avLst/>
          </a:prstGeom>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ODO SLIDE">
    <p:bg>
      <p:bgPr>
        <a:solidFill>
          <a:srgbClr val="FF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solidFill>
                  <a:schemeClr val="bg1"/>
                </a:solidFill>
              </a:defRPr>
            </a:lvl1pPr>
          </a:lstStyle>
          <a:p>
            <a:r>
              <a:rPr lang="en-US" dirty="0" smtClean="0"/>
              <a:t>TODO: SLIDE</a:t>
            </a:r>
            <a:endParaRPr lang="en-US" dirty="0"/>
          </a:p>
        </p:txBody>
      </p:sp>
      <p:sp>
        <p:nvSpPr>
          <p:cNvPr id="4" name="Content Placeholder 3"/>
          <p:cNvSpPr>
            <a:spLocks noGrp="1"/>
          </p:cNvSpPr>
          <p:nvPr>
            <p:ph sz="quarter" idx="10" hasCustomPrompt="1"/>
          </p:nvPr>
        </p:nvSpPr>
        <p:spPr>
          <a:xfrm>
            <a:off x="495300" y="1016000"/>
            <a:ext cx="11164888" cy="5189538"/>
          </a:xfrm>
        </p:spPr>
        <p:txBody>
          <a:bodyPr/>
          <a:lstStyle>
            <a:lvl1pPr>
              <a:defRPr baseline="0">
                <a:solidFill>
                  <a:schemeClr val="bg1"/>
                </a:solidFill>
              </a:defRPr>
            </a:lvl1pPr>
          </a:lstStyle>
          <a:p>
            <a:pPr lvl="0"/>
            <a:r>
              <a:rPr lang="en-US" dirty="0" smtClean="0"/>
              <a:t>Describe what the slide is support to be replaced with</a:t>
            </a:r>
            <a:endParaRPr lang="en-US" dirty="0"/>
          </a:p>
        </p:txBody>
      </p:sp>
    </p:spTree>
    <p:extLst>
      <p:ext uri="{BB962C8B-B14F-4D97-AF65-F5344CB8AC3E}">
        <p14:creationId xmlns:p14="http://schemas.microsoft.com/office/powerpoint/2010/main" val="3829933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gue with Licens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Section Title</a:t>
            </a:r>
            <a:endParaRPr lang="en-US" dirty="0"/>
          </a:p>
        </p:txBody>
      </p:sp>
      <p:sp>
        <p:nvSpPr>
          <p:cNvPr id="7" name="Subtitle 2"/>
          <p:cNvSpPr>
            <a:spLocks noGrp="1"/>
          </p:cNvSpPr>
          <p:nvPr>
            <p:ph type="subTitle" idx="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pic>
        <p:nvPicPr>
          <p:cNvPr id="8" name="Picture 7" descr="by-sa.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056922" y="6601923"/>
            <a:ext cx="645121" cy="225712"/>
          </a:xfrm>
          <a:prstGeom prst="rect">
            <a:avLst/>
          </a:prstGeom>
        </p:spPr>
      </p:pic>
    </p:spTree>
    <p:extLst>
      <p:ext uri="{BB962C8B-B14F-4D97-AF65-F5344CB8AC3E}">
        <p14:creationId xmlns:p14="http://schemas.microsoft.com/office/powerpoint/2010/main" val="924338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Segue with Licens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Break</a:t>
            </a:r>
            <a:endParaRPr lang="en-US" dirty="0"/>
          </a:p>
        </p:txBody>
      </p:sp>
      <p:sp>
        <p:nvSpPr>
          <p:cNvPr id="7" name="Subtitle 2"/>
          <p:cNvSpPr>
            <a:spLocks noGrp="1"/>
          </p:cNvSpPr>
          <p:nvPr>
            <p:ph type="subTitle" idx="1" hasCustomPrompt="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Savor the Flavor</a:t>
            </a:r>
            <a:endParaRPr lang="en-US" dirty="0"/>
          </a:p>
        </p:txBody>
      </p:sp>
      <p:pic>
        <p:nvPicPr>
          <p:cNvPr id="2" name="Picture 1"/>
          <p:cNvPicPr>
            <a:picLocks noChangeAspect="1"/>
          </p:cNvPicPr>
          <p:nvPr userDrawn="1"/>
        </p:nvPicPr>
        <p:blipFill>
          <a:blip r:embed="rId3"/>
          <a:stretch>
            <a:fillRect/>
          </a:stretch>
        </p:blipFill>
        <p:spPr>
          <a:xfrm>
            <a:off x="5673109" y="1319401"/>
            <a:ext cx="3090146" cy="4197936"/>
          </a:xfrm>
          <a:prstGeom prst="rect">
            <a:avLst/>
          </a:prstGeom>
        </p:spPr>
      </p:pic>
    </p:spTree>
    <p:extLst>
      <p:ext uri="{BB962C8B-B14F-4D97-AF65-F5344CB8AC3E}">
        <p14:creationId xmlns:p14="http://schemas.microsoft.com/office/powerpoint/2010/main" val="223176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Description</a:t>
            </a:r>
          </a:p>
        </p:txBody>
      </p:sp>
    </p:spTree>
    <p:extLst>
      <p:ext uri="{BB962C8B-B14F-4D97-AF65-F5344CB8AC3E}">
        <p14:creationId xmlns:p14="http://schemas.microsoft.com/office/powerpoint/2010/main" val="928772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9530464" y="886364"/>
            <a:ext cx="1930821" cy="1962224"/>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7752" y="458196"/>
            <a:ext cx="2371719" cy="2338779"/>
          </a:xfrm>
          <a:prstGeom prst="rect">
            <a:avLst/>
          </a:prstGeom>
        </p:spPr>
      </p:pic>
      <p:sp>
        <p:nvSpPr>
          <p:cNvPr id="14"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9299013" y="370401"/>
            <a:ext cx="2371719" cy="2371719"/>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solidFill>
                <a:schemeClr val="bg1">
                  <a:lumMod val="85000"/>
                </a:schemeClr>
              </a:solidFill>
            </a:endParaRPr>
          </a:p>
        </p:txBody>
      </p:sp>
      <p:sp>
        <p:nvSpPr>
          <p:cNvPr id="17" name="TextBox 16"/>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2483923" y="5687179"/>
            <a:ext cx="914400" cy="914400"/>
          </a:xfrm>
          <a:prstGeom prst="rect">
            <a:avLst/>
          </a:prstGeom>
        </p:spPr>
        <p:txBody>
          <a:bodyPr vert="horz" wrap="none" lIns="91440" tIns="91440" rIns="91440" bIns="91440" rtlCol="0">
            <a:normAutofit/>
          </a:bodyPr>
          <a:lstStyle/>
          <a:p>
            <a:endParaRPr lang="en-US" dirty="0" smtClean="0"/>
          </a:p>
        </p:txBody>
      </p:sp>
      <p:pic>
        <p:nvPicPr>
          <p:cNvPr id="18" name="Picture 17"/>
          <p:cNvPicPr>
            <a:picLocks noChangeAspect="1"/>
          </p:cNvPicPr>
          <p:nvPr userDrawn="1"/>
        </p:nvPicPr>
        <p:blipFill>
          <a:blip r:embed="rId2"/>
          <a:stretch>
            <a:fillRect/>
          </a:stretch>
        </p:blipFill>
        <p:spPr>
          <a:xfrm>
            <a:off x="9546800" y="629939"/>
            <a:ext cx="1960098" cy="1960098"/>
          </a:xfrm>
          <a:prstGeom prst="rect">
            <a:avLst/>
          </a:prstGeom>
        </p:spPr>
      </p:pic>
      <p:sp>
        <p:nvSpPr>
          <p:cNvPr id="12"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theme" Target="../theme/theme1.xml"/><Relationship Id="rId36" Type="http://schemas.openxmlformats.org/officeDocument/2006/relationships/image" Target="../media/image1.emf"/><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457200" y="228600"/>
            <a:ext cx="11201400" cy="621792"/>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457200" y="1143000"/>
            <a:ext cx="11204223" cy="52578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4" name="Picture 3"/>
          <p:cNvPicPr>
            <a:picLocks noChangeAspect="1"/>
          </p:cNvPicPr>
          <p:nvPr/>
        </p:nvPicPr>
        <p:blipFill>
          <a:blip r:embed="rId36" cstate="print">
            <a:extLst>
              <a:ext uri="{28A0092B-C50C-407E-A947-70E740481C1C}">
                <a14:useLocalDpi xmlns:a14="http://schemas.microsoft.com/office/drawing/2010/main"/>
              </a:ext>
            </a:extLst>
          </a:blip>
          <a:stretch>
            <a:fillRect/>
          </a:stretch>
        </p:blipFill>
        <p:spPr>
          <a:xfrm>
            <a:off x="10777050" y="6452301"/>
            <a:ext cx="1368087" cy="368207"/>
          </a:xfrm>
          <a:prstGeom prst="rect">
            <a:avLst/>
          </a:prstGeom>
        </p:spPr>
      </p:pic>
      <p:sp>
        <p:nvSpPr>
          <p:cNvPr id="5" name="TextBox 4"/>
          <p:cNvSpPr txBox="1"/>
          <p:nvPr/>
        </p:nvSpPr>
        <p:spPr>
          <a:xfrm>
            <a:off x="140196" y="6590869"/>
            <a:ext cx="1764835" cy="184666"/>
          </a:xfrm>
          <a:prstGeom prst="rect">
            <a:avLst/>
          </a:prstGeom>
          <a:noFill/>
          <a:ln w="3175" cmpd="sng">
            <a:noFill/>
          </a:ln>
        </p:spPr>
        <p:txBody>
          <a:bodyPr wrap="none" lIns="0" tIns="0" rIns="0" bIns="0" rtlCol="0">
            <a:normAutofit/>
          </a:bodyPr>
          <a:lstStyle/>
          <a:p>
            <a:r>
              <a:rPr lang="en-US" sz="1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rPr>
              <a:t>v</a:t>
            </a:r>
            <a:r>
              <a:rPr lang="en-US" sz="1000" b="0" cap="none" spc="0" baseline="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rPr>
              <a:t> 3.0.0</a:t>
            </a:r>
            <a:endParaRPr lang="en-US" sz="1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endParaRPr>
          </a:p>
        </p:txBody>
      </p:sp>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26" r:id="rId3"/>
    <p:sldLayoutId id="2147483740" r:id="rId4"/>
    <p:sldLayoutId id="2147483759" r:id="rId5"/>
    <p:sldLayoutId id="2147483773" r:id="rId6"/>
    <p:sldLayoutId id="2147483775" r:id="rId7"/>
    <p:sldLayoutId id="2147483783" r:id="rId8"/>
    <p:sldLayoutId id="2147483777" r:id="rId9"/>
    <p:sldLayoutId id="2147483772" r:id="rId10"/>
    <p:sldLayoutId id="2147483781" r:id="rId11"/>
    <p:sldLayoutId id="2147483768" r:id="rId12"/>
    <p:sldLayoutId id="2147483782" r:id="rId13"/>
    <p:sldLayoutId id="2147483785" r:id="rId14"/>
    <p:sldLayoutId id="2147483770" r:id="rId15"/>
    <p:sldLayoutId id="2147483774" r:id="rId16"/>
    <p:sldLayoutId id="2147483771" r:id="rId17"/>
    <p:sldLayoutId id="2147483761" r:id="rId18"/>
    <p:sldLayoutId id="2147483763" r:id="rId19"/>
    <p:sldLayoutId id="2147483776" r:id="rId20"/>
    <p:sldLayoutId id="2147483764" r:id="rId21"/>
    <p:sldLayoutId id="2147483780" r:id="rId22"/>
    <p:sldLayoutId id="2147483766" r:id="rId23"/>
    <p:sldLayoutId id="2147483779" r:id="rId24"/>
    <p:sldLayoutId id="2147483767" r:id="rId25"/>
    <p:sldLayoutId id="2147483784" r:id="rId26"/>
    <p:sldLayoutId id="2147483778" r:id="rId27"/>
    <p:sldLayoutId id="2147483721" r:id="rId28"/>
    <p:sldLayoutId id="2147483757" r:id="rId29"/>
    <p:sldLayoutId id="2147483758" r:id="rId30"/>
    <p:sldLayoutId id="2147483747" r:id="rId31"/>
    <p:sldLayoutId id="2147483786" r:id="rId32"/>
    <p:sldLayoutId id="2147483723" r:id="rId33"/>
    <p:sldLayoutId id="2147483788" r:id="rId3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sldNum="0" hdr="0" ftr="0" dt="0"/>
  <p:txStyles>
    <p:titleStyle>
      <a:lvl1pPr algn="l" defTabSz="914363" rtl="0" eaLnBrk="1" latinLnBrk="0" hangingPunct="1">
        <a:lnSpc>
          <a:spcPct val="90000"/>
        </a:lnSpc>
        <a:spcBef>
          <a:spcPct val="0"/>
        </a:spcBef>
        <a:buNone/>
        <a:defRPr lang="en-US" sz="4400" b="1" kern="1200" cap="none" spc="0" baseline="0" dirty="0" smtClean="0">
          <a:ln w="3175">
            <a:noFill/>
          </a:ln>
          <a:solidFill>
            <a:schemeClr val="accent1"/>
          </a:solidFill>
          <a:effectLst/>
          <a:latin typeface="+mj-lt"/>
          <a:ea typeface="+mn-ea"/>
          <a:cs typeface="Arial" charset="0"/>
        </a:defRPr>
      </a:lvl1pPr>
    </p:titleStyle>
    <p:body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3840" userDrawn="1">
          <p15:clr>
            <a:srgbClr val="F26B43"/>
          </p15:clr>
        </p15:guide>
        <p15:guide id="2" orient="horz" pos="2160" userDrawn="1">
          <p15:clr>
            <a:srgbClr val="F26B43"/>
          </p15:clr>
        </p15:guide>
        <p15:guide id="3" orient="horz" pos="288" userDrawn="1">
          <p15:clr>
            <a:srgbClr val="F26B43"/>
          </p15:clr>
        </p15:guide>
        <p15:guide id="4" orient="horz" pos="4032" userDrawn="1">
          <p15:clr>
            <a:srgbClr val="F26B43"/>
          </p15:clr>
        </p15:guide>
        <p15:guide id="5" pos="320" userDrawn="1">
          <p15:clr>
            <a:srgbClr val="F26B43"/>
          </p15:clr>
        </p15:guide>
        <p15:guide id="6" pos="7360" userDrawn="1">
          <p15:clr>
            <a:srgbClr val="F26B43"/>
          </p15:clr>
        </p15:guide>
        <p15:guide id="7" orient="horz" pos="864" userDrawn="1">
          <p15:clr>
            <a:srgbClr val="F26B43"/>
          </p15:clr>
        </p15:guide>
        <p15:guide id="8" orient="horz" pos="3576" userDrawn="1">
          <p15:clr>
            <a:srgbClr val="F26B43"/>
          </p15:clr>
        </p15:guide>
        <p15:guide id="9" orient="horz" pos="1152"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1"/>
          </p:nvPr>
        </p:nvSpPr>
        <p:spPr/>
        <p:txBody>
          <a:bodyPr/>
          <a:lstStyle/>
          <a:p>
            <a:r>
              <a:rPr lang="en-US" dirty="0" smtClean="0"/>
              <a:t>Chef's Fundamental Building Blocks</a:t>
            </a:r>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862149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about emacs?</a:t>
            </a:r>
            <a:endParaRPr lang="en-US" dirty="0"/>
          </a:p>
        </p:txBody>
      </p:sp>
      <p:sp>
        <p:nvSpPr>
          <p:cNvPr id="3" name="Content Placeholder 2"/>
          <p:cNvSpPr>
            <a:spLocks noGrp="1"/>
          </p:cNvSpPr>
          <p:nvPr>
            <p:ph sz="quarter" idx="10"/>
          </p:nvPr>
        </p:nvSpPr>
        <p:spPr/>
        <p:txBody>
          <a:bodyPr/>
          <a:lstStyle/>
          <a:p>
            <a:r>
              <a:rPr lang="en-US" dirty="0"/>
              <a:t>/</a:t>
            </a:r>
            <a:r>
              <a:rPr lang="en-US" dirty="0" err="1"/>
              <a:t>usr</a:t>
            </a:r>
            <a:r>
              <a:rPr lang="en-US" dirty="0"/>
              <a:t>/bin/which: no </a:t>
            </a:r>
            <a:r>
              <a:rPr lang="en-US" dirty="0" smtClean="0"/>
              <a:t>emacs in </a:t>
            </a:r>
            <a:r>
              <a:rPr lang="en-US" dirty="0"/>
              <a:t>(/</a:t>
            </a:r>
            <a:r>
              <a:rPr lang="en-US" dirty="0" err="1"/>
              <a:t>usr</a:t>
            </a:r>
            <a:r>
              <a:rPr lang="en-US" dirty="0"/>
              <a:t>/local/</a:t>
            </a:r>
            <a:r>
              <a:rPr lang="en-US" dirty="0" err="1"/>
              <a:t>sbin</a:t>
            </a:r>
            <a:r>
              <a:rPr lang="en-US" dirty="0"/>
              <a:t>:/</a:t>
            </a:r>
            <a:r>
              <a:rPr lang="en-US" dirty="0" err="1"/>
              <a:t>usr</a:t>
            </a:r>
            <a:r>
              <a:rPr lang="en-US" dirty="0"/>
              <a:t>/local/bin:/</a:t>
            </a:r>
            <a:r>
              <a:rPr lang="en-US" dirty="0" err="1"/>
              <a:t>sbin</a:t>
            </a:r>
            <a:r>
              <a:rPr lang="en-US" dirty="0"/>
              <a:t>:/bin:/</a:t>
            </a:r>
            <a:r>
              <a:rPr lang="en-US" dirty="0" err="1"/>
              <a:t>usr</a:t>
            </a:r>
            <a:r>
              <a:rPr lang="en-US" dirty="0"/>
              <a:t>/</a:t>
            </a:r>
            <a:r>
              <a:rPr lang="en-US" dirty="0" err="1"/>
              <a:t>sbin</a:t>
            </a:r>
            <a:r>
              <a:rPr lang="en-US" dirty="0"/>
              <a:t>:/</a:t>
            </a:r>
            <a:r>
              <a:rPr lang="en-US" dirty="0" err="1"/>
              <a:t>usr</a:t>
            </a:r>
            <a:r>
              <a:rPr lang="en-US" dirty="0"/>
              <a:t>/bin:/root/bin)</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Tree>
    <p:extLst>
      <p:ext uri="{BB962C8B-B14F-4D97-AF65-F5344CB8AC3E}">
        <p14:creationId xmlns:p14="http://schemas.microsoft.com/office/powerpoint/2010/main" val="2431419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Learning Chef</a:t>
            </a:r>
            <a:endParaRPr lang="en-US" dirty="0"/>
          </a:p>
        </p:txBody>
      </p:sp>
      <p:sp>
        <p:nvSpPr>
          <p:cNvPr id="3" name="Content Placeholder 2"/>
          <p:cNvSpPr>
            <a:spLocks noGrp="1"/>
          </p:cNvSpPr>
          <p:nvPr>
            <p:ph type="subTitle" idx="1"/>
          </p:nvPr>
        </p:nvSpPr>
        <p:spPr/>
        <p:txBody>
          <a:bodyPr/>
          <a:lstStyle/>
          <a:p>
            <a:r>
              <a:rPr lang="en-US" dirty="0" smtClean="0"/>
              <a:t>The best way to learn Chef is to use Chef.</a:t>
            </a:r>
            <a:endParaRPr lang="en-US" dirty="0"/>
          </a:p>
        </p:txBody>
      </p:sp>
    </p:spTree>
    <p:extLst>
      <p:ext uri="{BB962C8B-B14F-4D97-AF65-F5344CB8AC3E}">
        <p14:creationId xmlns:p14="http://schemas.microsoft.com/office/powerpoint/2010/main" val="2702382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chef-apply</a:t>
            </a:r>
            <a:r>
              <a:rPr lang="en-US" dirty="0" smtClean="0"/>
              <a:t>?</a:t>
            </a:r>
            <a:endParaRPr lang="en-US" dirty="0"/>
          </a:p>
        </p:txBody>
      </p:sp>
      <p:sp>
        <p:nvSpPr>
          <p:cNvPr id="3" name="Subtitle 2"/>
          <p:cNvSpPr>
            <a:spLocks noGrp="1"/>
          </p:cNvSpPr>
          <p:nvPr>
            <p:ph type="subTitle" idx="1"/>
          </p:nvPr>
        </p:nvSpPr>
        <p:spPr/>
        <p:txBody>
          <a:bodyPr/>
          <a:lstStyle/>
          <a:p>
            <a:r>
              <a:rPr lang="en-US" dirty="0"/>
              <a:t>A</a:t>
            </a:r>
            <a:r>
              <a:rPr lang="en-US" dirty="0" smtClean="0"/>
              <a:t>n executable program that allows you to work with resources and recipe files.</a:t>
            </a:r>
          </a:p>
        </p:txBody>
      </p:sp>
    </p:spTree>
    <p:extLst>
      <p:ext uri="{BB962C8B-B14F-4D97-AF65-F5344CB8AC3E}">
        <p14:creationId xmlns:p14="http://schemas.microsoft.com/office/powerpoint/2010/main" val="1433994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chef-apply do?</a:t>
            </a:r>
            <a:endParaRPr lang="en-US" dirty="0"/>
          </a:p>
        </p:txBody>
      </p:sp>
      <p:sp>
        <p:nvSpPr>
          <p:cNvPr id="3" name="Content Placeholder 2"/>
          <p:cNvSpPr>
            <a:spLocks noGrp="1"/>
          </p:cNvSpPr>
          <p:nvPr>
            <p:ph sz="quarter" idx="10"/>
          </p:nvPr>
        </p:nvSpPr>
        <p:spPr/>
        <p:txBody>
          <a:bodyPr>
            <a:noAutofit/>
          </a:bodyPr>
          <a:lstStyle/>
          <a:p>
            <a:r>
              <a:rPr lang="en-US" sz="1800" dirty="0"/>
              <a:t>Usage: chef-apply [RECIPE_FILE] [-e RECIPE_TEXT] [-s]</a:t>
            </a:r>
          </a:p>
          <a:p>
            <a:r>
              <a:rPr lang="en-US" sz="1800" dirty="0"/>
              <a:t>        --[no-]color                 Use colored output, defaults to enabled</a:t>
            </a:r>
          </a:p>
          <a:p>
            <a:r>
              <a:rPr lang="en-US" sz="1800" dirty="0"/>
              <a:t>    -e, --execute RECIPE_TEXT        Execute resources supplied in a string</a:t>
            </a:r>
          </a:p>
          <a:p>
            <a:r>
              <a:rPr lang="en-US" sz="1800" dirty="0"/>
              <a:t>    -l, --</a:t>
            </a:r>
            <a:r>
              <a:rPr lang="en-US" sz="1800" dirty="0" err="1"/>
              <a:t>log_level</a:t>
            </a:r>
            <a:r>
              <a:rPr lang="en-US" sz="1800" dirty="0"/>
              <a:t> LEVEL            Set the log level (debug, info, warn, error, fatal)</a:t>
            </a:r>
          </a:p>
          <a:p>
            <a:r>
              <a:rPr lang="en-US" sz="1800" dirty="0"/>
              <a:t>    -s, --</a:t>
            </a:r>
            <a:r>
              <a:rPr lang="en-US" sz="1800" dirty="0" err="1"/>
              <a:t>stdin</a:t>
            </a:r>
            <a:r>
              <a:rPr lang="en-US" sz="1800" dirty="0"/>
              <a:t>                      Execute resources read from STDIN</a:t>
            </a:r>
          </a:p>
          <a:p>
            <a:r>
              <a:rPr lang="en-US" sz="1800" dirty="0"/>
              <a:t>    -v, --version                    Show chef version</a:t>
            </a:r>
          </a:p>
          <a:p>
            <a:r>
              <a:rPr lang="en-US" sz="1800" dirty="0"/>
              <a:t>    -W, --why-run                    Enable </a:t>
            </a:r>
            <a:r>
              <a:rPr lang="en-US" sz="1800" dirty="0" err="1"/>
              <a:t>whyrun</a:t>
            </a:r>
            <a:r>
              <a:rPr lang="en-US" sz="1800" dirty="0"/>
              <a:t> mode</a:t>
            </a:r>
          </a:p>
          <a:p>
            <a:r>
              <a:rPr lang="en-US" sz="1800" dirty="0"/>
              <a:t>    -h, --help                       Show this message</a:t>
            </a:r>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--help</a:t>
            </a:r>
            <a:endParaRPr lang="en-US" dirty="0"/>
          </a:p>
        </p:txBody>
      </p:sp>
      <p:sp>
        <p:nvSpPr>
          <p:cNvPr id="5" name="Rectangle 4"/>
          <p:cNvSpPr/>
          <p:nvPr/>
        </p:nvSpPr>
        <p:spPr bwMode="auto">
          <a:xfrm>
            <a:off x="840425" y="242803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053671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2260314" y="2629588"/>
            <a:ext cx="8230599" cy="2509816"/>
          </a:xfrm>
        </p:spPr>
        <p:txBody>
          <a:bodyPr>
            <a:normAutofit fontScale="92500" lnSpcReduction="10000"/>
          </a:bodyPr>
          <a:lstStyle/>
          <a:p>
            <a:r>
              <a:rPr lang="en-US" dirty="0" smtClean="0"/>
              <a:t>A resource is a statement of configuration policy. It describes the desired state of an element of your infrastructure, along with the steps needed to bring that item to the desired state. Each resource statement includes the resource type (such as …</a:t>
            </a:r>
            <a:endParaRPr lang="en-US" dirty="0"/>
          </a:p>
        </p:txBody>
      </p:sp>
      <p:sp>
        <p:nvSpPr>
          <p:cNvPr id="5" name="Content Placeholder 3"/>
          <p:cNvSpPr>
            <a:spLocks noGrp="1"/>
          </p:cNvSpPr>
          <p:nvPr>
            <p:ph sz="quarter" idx="13"/>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/chef/</a:t>
            </a:r>
            <a:r>
              <a:rPr lang="en-US" dirty="0" err="1" smtClean="0"/>
              <a:t>resources.html</a:t>
            </a:r>
            <a:endParaRPr lang="en-US" dirty="0" smtClean="0"/>
          </a:p>
        </p:txBody>
      </p:sp>
    </p:spTree>
    <p:extLst>
      <p:ext uri="{BB962C8B-B14F-4D97-AF65-F5344CB8AC3E}">
        <p14:creationId xmlns:p14="http://schemas.microsoft.com/office/powerpoint/2010/main" val="1715132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Package</a:t>
            </a:r>
            <a:endParaRPr lang="en-US" dirty="0"/>
          </a:p>
        </p:txBody>
      </p:sp>
      <p:sp>
        <p:nvSpPr>
          <p:cNvPr id="3" name="Content Placeholder 2"/>
          <p:cNvSpPr>
            <a:spLocks noGrp="1"/>
          </p:cNvSpPr>
          <p:nvPr>
            <p:ph sz="quarter" idx="10"/>
          </p:nvPr>
        </p:nvSpPr>
        <p:spPr/>
        <p:txBody>
          <a:bodyPr/>
          <a:lstStyle/>
          <a:p>
            <a:r>
              <a:rPr lang="en-US" dirty="0" smtClean="0"/>
              <a:t>package "</a:t>
            </a:r>
            <a:r>
              <a:rPr lang="en-US" dirty="0" err="1" smtClean="0"/>
              <a:t>httpd</a:t>
            </a:r>
            <a:r>
              <a:rPr lang="en-US" dirty="0"/>
              <a:t>"</a:t>
            </a:r>
          </a:p>
        </p:txBody>
      </p:sp>
      <p:sp>
        <p:nvSpPr>
          <p:cNvPr id="4" name="Content Placeholder 3"/>
          <p:cNvSpPr>
            <a:spLocks noGrp="1"/>
          </p:cNvSpPr>
          <p:nvPr>
            <p:ph sz="quarter" idx="12"/>
          </p:nvPr>
        </p:nvSpPr>
        <p:spPr/>
        <p:txBody>
          <a:bodyPr/>
          <a:lstStyle/>
          <a:p>
            <a:r>
              <a:rPr lang="en-US" dirty="0" smtClean="0"/>
              <a:t>The package named "</a:t>
            </a:r>
            <a:r>
              <a:rPr lang="en-US" dirty="0" err="1" smtClean="0"/>
              <a:t>httpd</a:t>
            </a:r>
            <a:r>
              <a:rPr lang="en-US" dirty="0"/>
              <a:t>"</a:t>
            </a:r>
            <a:r>
              <a:rPr lang="en-US" dirty="0" smtClean="0"/>
              <a:t> is installed.</a:t>
            </a:r>
            <a:endParaRPr lang="en-US" dirty="0"/>
          </a:p>
        </p:txBody>
      </p:sp>
      <p:sp>
        <p:nvSpPr>
          <p:cNvPr id="14"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resources.html#package</a:t>
            </a:r>
            <a:endParaRPr lang="en-US" sz="1800" dirty="0">
              <a:cs typeface="Inconsolata"/>
            </a:endParaRPr>
          </a:p>
        </p:txBody>
      </p:sp>
    </p:spTree>
    <p:extLst>
      <p:ext uri="{BB962C8B-B14F-4D97-AF65-F5344CB8AC3E}">
        <p14:creationId xmlns:p14="http://schemas.microsoft.com/office/powerpoint/2010/main" val="3716241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Service</a:t>
            </a:r>
            <a:endParaRPr lang="en-US" dirty="0"/>
          </a:p>
        </p:txBody>
      </p:sp>
      <p:sp>
        <p:nvSpPr>
          <p:cNvPr id="3" name="Content Placeholder 2"/>
          <p:cNvSpPr>
            <a:spLocks noGrp="1"/>
          </p:cNvSpPr>
          <p:nvPr>
            <p:ph sz="quarter" idx="10"/>
          </p:nvPr>
        </p:nvSpPr>
        <p:spPr/>
        <p:txBody>
          <a:bodyPr/>
          <a:lstStyle/>
          <a:p>
            <a:r>
              <a:rPr lang="en-US" dirty="0" smtClean="0"/>
              <a:t>service "</a:t>
            </a:r>
            <a:r>
              <a:rPr lang="en-US" dirty="0" err="1" smtClean="0"/>
              <a:t>ntp</a:t>
            </a:r>
            <a:r>
              <a:rPr lang="en-US" dirty="0"/>
              <a:t>"</a:t>
            </a:r>
            <a:r>
              <a:rPr lang="en-US" dirty="0" smtClean="0"/>
              <a:t> do</a:t>
            </a:r>
          </a:p>
          <a:p>
            <a:r>
              <a:rPr lang="en-US" dirty="0"/>
              <a:t> </a:t>
            </a:r>
            <a:r>
              <a:rPr lang="en-US" dirty="0" smtClean="0"/>
              <a:t> action [ :enable, :start ]</a:t>
            </a:r>
          </a:p>
          <a:p>
            <a:r>
              <a:rPr lang="en-US" dirty="0" smtClean="0"/>
              <a:t>end</a:t>
            </a:r>
            <a:endParaRPr lang="en-US" dirty="0"/>
          </a:p>
        </p:txBody>
      </p:sp>
      <p:sp>
        <p:nvSpPr>
          <p:cNvPr id="4" name="Content Placeholder 3"/>
          <p:cNvSpPr>
            <a:spLocks noGrp="1"/>
          </p:cNvSpPr>
          <p:nvPr>
            <p:ph sz="quarter" idx="12"/>
          </p:nvPr>
        </p:nvSpPr>
        <p:spPr/>
        <p:txBody>
          <a:bodyPr/>
          <a:lstStyle/>
          <a:p>
            <a:r>
              <a:rPr lang="en-US" dirty="0" smtClean="0"/>
              <a:t>The service named "</a:t>
            </a:r>
            <a:r>
              <a:rPr lang="en-US" dirty="0" err="1" smtClean="0"/>
              <a:t>ntp</a:t>
            </a:r>
            <a:r>
              <a:rPr lang="en-US" dirty="0"/>
              <a:t>"</a:t>
            </a:r>
            <a:r>
              <a:rPr lang="en-US" dirty="0" smtClean="0"/>
              <a:t> is enabled (start on reboot) and started.</a:t>
            </a:r>
            <a:endParaRPr lang="en-US" dirty="0"/>
          </a:p>
        </p:txBody>
      </p:sp>
      <p:sp>
        <p:nvSpPr>
          <p:cNvPr id="10"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resources.html#service</a:t>
            </a:r>
            <a:endParaRPr lang="en-US" sz="1800" dirty="0">
              <a:cs typeface="Inconsolata"/>
            </a:endParaRPr>
          </a:p>
        </p:txBody>
      </p:sp>
    </p:spTree>
    <p:extLst>
      <p:ext uri="{BB962C8B-B14F-4D97-AF65-F5344CB8AC3E}">
        <p14:creationId xmlns:p14="http://schemas.microsoft.com/office/powerpoint/2010/main" val="3724413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File</a:t>
            </a:r>
            <a:endParaRPr lang="en-US" dirty="0"/>
          </a:p>
        </p:txBody>
      </p:sp>
      <p:sp>
        <p:nvSpPr>
          <p:cNvPr id="3" name="Content Placeholder 2"/>
          <p:cNvSpPr>
            <a:spLocks noGrp="1"/>
          </p:cNvSpPr>
          <p:nvPr>
            <p:ph sz="quarter" idx="10"/>
          </p:nvPr>
        </p:nvSpPr>
        <p:spPr/>
        <p:txBody>
          <a:bodyPr/>
          <a:lstStyle/>
          <a:p>
            <a:r>
              <a:rPr lang="en-US" dirty="0"/>
              <a:t>file "/</a:t>
            </a:r>
            <a:r>
              <a:rPr lang="en-US" dirty="0" err="1"/>
              <a:t>etc</a:t>
            </a:r>
            <a:r>
              <a:rPr lang="en-US" dirty="0"/>
              <a:t>/</a:t>
            </a:r>
            <a:r>
              <a:rPr lang="en-US" dirty="0" err="1"/>
              <a:t>motd</a:t>
            </a:r>
            <a:r>
              <a:rPr lang="en-US" dirty="0"/>
              <a:t>" do</a:t>
            </a:r>
          </a:p>
          <a:p>
            <a:r>
              <a:rPr lang="en-US" dirty="0"/>
              <a:t>  content "This company is the property ..."</a:t>
            </a:r>
          </a:p>
          <a:p>
            <a:r>
              <a:rPr lang="en-US" dirty="0"/>
              <a:t>end</a:t>
            </a:r>
          </a:p>
        </p:txBody>
      </p:sp>
      <p:sp>
        <p:nvSpPr>
          <p:cNvPr id="4" name="Content Placeholder 3"/>
          <p:cNvSpPr>
            <a:spLocks noGrp="1"/>
          </p:cNvSpPr>
          <p:nvPr>
            <p:ph sz="quarter" idx="12"/>
          </p:nvPr>
        </p:nvSpPr>
        <p:spPr/>
        <p:txBody>
          <a:bodyPr/>
          <a:lstStyle/>
          <a:p>
            <a:r>
              <a:rPr lang="en-US" dirty="0" smtClean="0"/>
              <a:t>The file name "/</a:t>
            </a:r>
            <a:r>
              <a:rPr lang="en-US" dirty="0" err="1" smtClean="0"/>
              <a:t>etc</a:t>
            </a:r>
            <a:r>
              <a:rPr lang="en-US" dirty="0" smtClean="0"/>
              <a:t>/</a:t>
            </a:r>
            <a:r>
              <a:rPr lang="en-US" dirty="0" err="1" smtClean="0"/>
              <a:t>motd</a:t>
            </a:r>
            <a:r>
              <a:rPr lang="en-US" dirty="0" smtClean="0"/>
              <a:t>" is created with content </a:t>
            </a:r>
            <a:r>
              <a:rPr lang="en-US" dirty="0"/>
              <a:t>"This company is the property ..."</a:t>
            </a:r>
          </a:p>
          <a:p>
            <a:endParaRPr lang="en-US" dirty="0"/>
          </a:p>
        </p:txBody>
      </p:sp>
      <p:sp>
        <p:nvSpPr>
          <p:cNvPr id="6"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resources.html#file</a:t>
            </a:r>
            <a:endParaRPr lang="en-US" sz="1800" dirty="0">
              <a:cs typeface="Inconsolata"/>
            </a:endParaRPr>
          </a:p>
        </p:txBody>
      </p:sp>
    </p:spTree>
    <p:extLst>
      <p:ext uri="{BB962C8B-B14F-4D97-AF65-F5344CB8AC3E}">
        <p14:creationId xmlns:p14="http://schemas.microsoft.com/office/powerpoint/2010/main" val="4131630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File</a:t>
            </a:r>
            <a:endParaRPr lang="en-US" dirty="0"/>
          </a:p>
        </p:txBody>
      </p:sp>
      <p:sp>
        <p:nvSpPr>
          <p:cNvPr id="3" name="Content Placeholder 2"/>
          <p:cNvSpPr>
            <a:spLocks noGrp="1"/>
          </p:cNvSpPr>
          <p:nvPr>
            <p:ph sz="quarter" idx="10"/>
          </p:nvPr>
        </p:nvSpPr>
        <p:spPr/>
        <p:txBody>
          <a:bodyPr/>
          <a:lstStyle/>
          <a:p>
            <a:r>
              <a:rPr lang="en-US" dirty="0"/>
              <a:t>file </a:t>
            </a:r>
            <a:r>
              <a:rPr lang="en-US" dirty="0" smtClean="0"/>
              <a:t>"/</a:t>
            </a:r>
            <a:r>
              <a:rPr lang="en-US" dirty="0" err="1"/>
              <a:t>etc</a:t>
            </a:r>
            <a:r>
              <a:rPr lang="en-US" dirty="0"/>
              <a:t>/</a:t>
            </a:r>
            <a:r>
              <a:rPr lang="en-US" dirty="0" err="1"/>
              <a:t>motd</a:t>
            </a:r>
            <a:r>
              <a:rPr lang="en-US" dirty="0"/>
              <a:t>" do</a:t>
            </a:r>
          </a:p>
          <a:p>
            <a:r>
              <a:rPr lang="en-US" dirty="0"/>
              <a:t> </a:t>
            </a:r>
            <a:r>
              <a:rPr lang="en-US" dirty="0" smtClean="0"/>
              <a:t> action :delete</a:t>
            </a:r>
            <a:endParaRPr lang="en-US" dirty="0"/>
          </a:p>
          <a:p>
            <a:r>
              <a:rPr lang="en-US" dirty="0" smtClean="0"/>
              <a:t>end</a:t>
            </a:r>
            <a:endParaRPr lang="en-US" dirty="0"/>
          </a:p>
        </p:txBody>
      </p:sp>
      <p:sp>
        <p:nvSpPr>
          <p:cNvPr id="4" name="Content Placeholder 3"/>
          <p:cNvSpPr>
            <a:spLocks noGrp="1"/>
          </p:cNvSpPr>
          <p:nvPr>
            <p:ph sz="quarter" idx="12"/>
          </p:nvPr>
        </p:nvSpPr>
        <p:spPr/>
        <p:txBody>
          <a:bodyPr/>
          <a:lstStyle/>
          <a:p>
            <a:r>
              <a:rPr lang="en-US" dirty="0" smtClean="0"/>
              <a:t>The file name "/</a:t>
            </a:r>
            <a:r>
              <a:rPr lang="en-US" dirty="0" err="1" smtClean="0"/>
              <a:t>etc</a:t>
            </a:r>
            <a:r>
              <a:rPr lang="en-US" dirty="0" smtClean="0"/>
              <a:t>/</a:t>
            </a:r>
            <a:r>
              <a:rPr lang="en-US" dirty="0" err="1" smtClean="0"/>
              <a:t>motd</a:t>
            </a:r>
            <a:r>
              <a:rPr lang="en-US" dirty="0" smtClean="0"/>
              <a:t>" is deleted.</a:t>
            </a:r>
            <a:endParaRPr lang="en-US" dirty="0"/>
          </a:p>
          <a:p>
            <a:endParaRPr lang="en-US" dirty="0"/>
          </a:p>
        </p:txBody>
      </p:sp>
      <p:sp>
        <p:nvSpPr>
          <p:cNvPr id="6"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resources.html#file</a:t>
            </a:r>
            <a:endParaRPr lang="en-US" sz="1800" dirty="0">
              <a:cs typeface="Inconsolata"/>
            </a:endParaRPr>
          </a:p>
        </p:txBody>
      </p:sp>
    </p:spTree>
    <p:extLst>
      <p:ext uri="{BB962C8B-B14F-4D97-AF65-F5344CB8AC3E}">
        <p14:creationId xmlns:p14="http://schemas.microsoft.com/office/powerpoint/2010/main" val="540367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try out execute</a:t>
            </a:r>
            <a:endParaRPr lang="en-US" dirty="0"/>
          </a:p>
        </p:txBody>
      </p:sp>
      <p:sp>
        <p:nvSpPr>
          <p:cNvPr id="3" name="Content Placeholder 2"/>
          <p:cNvSpPr>
            <a:spLocks noGrp="1"/>
          </p:cNvSpPr>
          <p:nvPr>
            <p:ph sz="quarter" idx="10"/>
          </p:nvPr>
        </p:nvSpPr>
        <p:spPr/>
        <p:txBody>
          <a:bodyPr>
            <a:noAutofit/>
          </a:bodyPr>
          <a:lstStyle/>
          <a:p>
            <a:r>
              <a:rPr lang="en-US" sz="1800" dirty="0"/>
              <a:t>Usage: chef-apply [RECIPE_FILE] [-e RECIPE_TEXT] [-s]</a:t>
            </a:r>
          </a:p>
          <a:p>
            <a:r>
              <a:rPr lang="en-US" sz="1800" dirty="0"/>
              <a:t>        --[no-]color                 Use colored output, defaults to enabled</a:t>
            </a:r>
          </a:p>
          <a:p>
            <a:r>
              <a:rPr lang="en-US" sz="1800" dirty="0"/>
              <a:t>    -e, --execute RECIPE_TEXT        Execute resources supplied in a string</a:t>
            </a:r>
          </a:p>
          <a:p>
            <a:r>
              <a:rPr lang="en-US" sz="1800" dirty="0"/>
              <a:t>    -l, --</a:t>
            </a:r>
            <a:r>
              <a:rPr lang="en-US" sz="1800" dirty="0" err="1"/>
              <a:t>log_level</a:t>
            </a:r>
            <a:r>
              <a:rPr lang="en-US" sz="1800" dirty="0"/>
              <a:t> LEVEL            Set the log level (debug, info, warn, error, fatal)</a:t>
            </a:r>
          </a:p>
          <a:p>
            <a:r>
              <a:rPr lang="en-US" sz="1800" dirty="0"/>
              <a:t>    -s, --</a:t>
            </a:r>
            <a:r>
              <a:rPr lang="en-US" sz="1800" dirty="0" err="1"/>
              <a:t>stdin</a:t>
            </a:r>
            <a:r>
              <a:rPr lang="en-US" sz="1800" dirty="0"/>
              <a:t>                      Execute resources read from STDIN</a:t>
            </a:r>
          </a:p>
          <a:p>
            <a:r>
              <a:rPr lang="en-US" sz="1800" dirty="0"/>
              <a:t>    -v, --version                    Show chef version</a:t>
            </a:r>
          </a:p>
          <a:p>
            <a:r>
              <a:rPr lang="en-US" sz="1800" dirty="0"/>
              <a:t>    -W, --why-run                    Enable </a:t>
            </a:r>
            <a:r>
              <a:rPr lang="en-US" sz="1800" dirty="0" err="1"/>
              <a:t>whyrun</a:t>
            </a:r>
            <a:r>
              <a:rPr lang="en-US" sz="1800" dirty="0"/>
              <a:t> mode</a:t>
            </a:r>
          </a:p>
          <a:p>
            <a:r>
              <a:rPr lang="en-US" sz="1800" dirty="0"/>
              <a:t>    -h, --help                       Show this message</a:t>
            </a:r>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--help</a:t>
            </a:r>
            <a:endParaRPr lang="en-US" dirty="0"/>
          </a:p>
        </p:txBody>
      </p:sp>
      <p:sp>
        <p:nvSpPr>
          <p:cNvPr id="6" name="Rectangle 5"/>
          <p:cNvSpPr/>
          <p:nvPr/>
        </p:nvSpPr>
        <p:spPr bwMode="auto">
          <a:xfrm>
            <a:off x="840425" y="242803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268789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Welcome Email!</a:t>
            </a:r>
            <a:endParaRPr lang="en-US" dirty="0"/>
          </a:p>
        </p:txBody>
      </p:sp>
      <p:sp>
        <p:nvSpPr>
          <p:cNvPr id="3" name="Subtitle 2"/>
          <p:cNvSpPr>
            <a:spLocks noGrp="1"/>
          </p:cNvSpPr>
          <p:nvPr>
            <p:ph type="subTitle" idx="4294967295"/>
          </p:nvPr>
        </p:nvSpPr>
        <p:spPr>
          <a:xfrm>
            <a:off x="2260314" y="2629587"/>
            <a:ext cx="8230599" cy="3664597"/>
          </a:xfrm>
        </p:spPr>
        <p:txBody>
          <a:bodyPr>
            <a:noAutofit/>
          </a:bodyPr>
          <a:lstStyle/>
          <a:p>
            <a:pPr>
              <a:lnSpc>
                <a:spcPct val="120000"/>
              </a:lnSpc>
            </a:pPr>
            <a:r>
              <a:rPr lang="en-US" sz="2800" dirty="0" smtClean="0"/>
              <a:t> … listen, really sorry I didn't get a chance to finish setting up your workstation. There was another outage this morning!</a:t>
            </a:r>
          </a:p>
          <a:p>
            <a:pPr>
              <a:lnSpc>
                <a:spcPct val="120000"/>
              </a:lnSpc>
            </a:pPr>
            <a:endParaRPr lang="en-US" sz="2800" dirty="0"/>
          </a:p>
          <a:p>
            <a:pPr>
              <a:lnSpc>
                <a:spcPct val="120000"/>
              </a:lnSpc>
            </a:pPr>
            <a:r>
              <a:rPr lang="en-US" sz="2800" dirty="0" smtClean="0"/>
              <a:t>Hey, also it would be awesome if you could test a </a:t>
            </a:r>
            <a:r>
              <a:rPr lang="en-US" sz="2800" dirty="0" err="1" smtClean="0"/>
              <a:t>config</a:t>
            </a:r>
            <a:r>
              <a:rPr lang="en-US" sz="2800" dirty="0" smtClean="0"/>
              <a:t> management tool to make it easier for the next few hires. Try </a:t>
            </a:r>
            <a:r>
              <a:rPr lang="en-US" sz="2800" dirty="0" smtClean="0">
                <a:latin typeface="Inconsolata"/>
                <a:cs typeface="Inconsolata"/>
              </a:rPr>
              <a:t>chef-apply</a:t>
            </a:r>
            <a:r>
              <a:rPr lang="en-US" sz="2800" dirty="0" smtClean="0"/>
              <a:t> when you log in …</a:t>
            </a:r>
          </a:p>
        </p:txBody>
      </p:sp>
    </p:spTree>
    <p:extLst>
      <p:ext uri="{BB962C8B-B14F-4D97-AF65-F5344CB8AC3E}">
        <p14:creationId xmlns:p14="http://schemas.microsoft.com/office/powerpoint/2010/main" val="1929505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Installing nano</a:t>
            </a:r>
            <a:endParaRPr lang="en-US" dirty="0"/>
          </a:p>
        </p:txBody>
      </p:sp>
      <p:sp>
        <p:nvSpPr>
          <p:cNvPr id="3" name="Content Placeholder 2"/>
          <p:cNvSpPr>
            <a:spLocks noGrp="1"/>
          </p:cNvSpPr>
          <p:nvPr>
            <p:ph sz="quarter" idx="10"/>
          </p:nvPr>
        </p:nvSpPr>
        <p:spPr/>
        <p:txBody>
          <a:bodyPr>
            <a:noAutofit/>
          </a:bodyPr>
          <a:lstStyle/>
          <a:p>
            <a:r>
              <a:rPr lang="en-US" sz="1800" dirty="0"/>
              <a:t>Recipe: (chef-apply cookbook)::(chef-apply recipe)</a:t>
            </a:r>
          </a:p>
          <a:p>
            <a:r>
              <a:rPr lang="en-US" sz="1800" dirty="0"/>
              <a:t>  * </a:t>
            </a:r>
            <a:r>
              <a:rPr lang="en-US" sz="1800" dirty="0" err="1"/>
              <a:t>yum_package</a:t>
            </a:r>
            <a:r>
              <a:rPr lang="en-US" sz="1800" dirty="0"/>
              <a:t>[nano] action install</a:t>
            </a:r>
          </a:p>
          <a:p>
            <a:r>
              <a:rPr lang="en-US" sz="1800"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-e "package 'nano'"</a:t>
            </a:r>
            <a:endParaRPr lang="en-US" dirty="0"/>
          </a:p>
        </p:txBody>
      </p:sp>
      <p:sp>
        <p:nvSpPr>
          <p:cNvPr id="6" name="Rectangle 5"/>
          <p:cNvSpPr/>
          <p:nvPr/>
        </p:nvSpPr>
        <p:spPr bwMode="auto">
          <a:xfrm>
            <a:off x="840425" y="207438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949937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Did I install nano?</a:t>
            </a:r>
            <a:endParaRPr lang="en-US" dirty="0"/>
          </a:p>
        </p:txBody>
      </p:sp>
      <p:sp>
        <p:nvSpPr>
          <p:cNvPr id="3" name="Content Placeholder 2"/>
          <p:cNvSpPr>
            <a:spLocks noGrp="1"/>
          </p:cNvSpPr>
          <p:nvPr>
            <p:ph sz="quarter" idx="10"/>
          </p:nvPr>
        </p:nvSpPr>
        <p:spPr/>
        <p:txBody>
          <a:bodyPr/>
          <a:lstStyle/>
          <a:p>
            <a:r>
              <a:rPr lang="en-US" dirty="0"/>
              <a:t>/bin/nano</a:t>
            </a:r>
          </a:p>
        </p:txBody>
      </p:sp>
      <p:sp>
        <p:nvSpPr>
          <p:cNvPr id="4" name="Text Placeholder 3"/>
          <p:cNvSpPr>
            <a:spLocks noGrp="1"/>
          </p:cNvSpPr>
          <p:nvPr>
            <p:ph type="body" sz="quarter" idx="11"/>
          </p:nvPr>
        </p:nvSpPr>
        <p:spPr/>
        <p:txBody>
          <a:bodyPr>
            <a:normAutofit/>
          </a:bodyPr>
          <a:lstStyle/>
          <a:p>
            <a:r>
              <a:rPr lang="en-US" dirty="0" smtClean="0"/>
              <a:t>$ which nano</a:t>
            </a:r>
            <a:endParaRPr lang="en-US" dirty="0"/>
          </a:p>
        </p:txBody>
      </p:sp>
      <p:sp>
        <p:nvSpPr>
          <p:cNvPr id="6" name="Rectangle 5"/>
          <p:cNvSpPr/>
          <p:nvPr/>
        </p:nvSpPr>
        <p:spPr bwMode="auto">
          <a:xfrm>
            <a:off x="840424" y="1744843"/>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578519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smtClean="0"/>
              <a:t>What happens when I run the command again?</a:t>
            </a:r>
            <a:endParaRPr lang="en-US" dirty="0"/>
          </a:p>
        </p:txBody>
      </p:sp>
    </p:spTree>
    <p:extLst>
      <p:ext uri="{BB962C8B-B14F-4D97-AF65-F5344CB8AC3E}">
        <p14:creationId xmlns:p14="http://schemas.microsoft.com/office/powerpoint/2010/main" val="2309526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a:t>What </a:t>
            </a:r>
            <a:r>
              <a:rPr lang="en-US" dirty="0" smtClean="0"/>
              <a:t>would happen if the </a:t>
            </a:r>
            <a:r>
              <a:rPr lang="en-US" dirty="0"/>
              <a:t>package </a:t>
            </a:r>
            <a:r>
              <a:rPr lang="en-US" dirty="0" smtClean="0"/>
              <a:t>were to become </a:t>
            </a:r>
            <a:r>
              <a:rPr lang="en-US" dirty="0"/>
              <a:t>uninstalled?</a:t>
            </a:r>
          </a:p>
        </p:txBody>
      </p:sp>
    </p:spTree>
    <p:extLst>
      <p:ext uri="{BB962C8B-B14F-4D97-AF65-F5344CB8AC3E}">
        <p14:creationId xmlns:p14="http://schemas.microsoft.com/office/powerpoint/2010/main" val="2801611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a:latin typeface="Inconsolata"/>
                <a:cs typeface="Inconsolata"/>
              </a:rPr>
              <a:t>chef</a:t>
            </a:r>
            <a:r>
              <a:rPr lang="en-US" dirty="0" smtClean="0">
                <a:latin typeface="Inconsolata"/>
                <a:cs typeface="Inconsolata"/>
              </a:rPr>
              <a:t>-apply</a:t>
            </a:r>
            <a:r>
              <a:rPr lang="en-US" dirty="0" smtClean="0"/>
              <a:t> takes </a:t>
            </a:r>
            <a:r>
              <a:rPr lang="en-US" dirty="0"/>
              <a:t>action only when it needs to. Think of it as test and repair. Chef looks at the current state of each resource and </a:t>
            </a:r>
            <a:r>
              <a:rPr lang="en-US" dirty="0" smtClean="0"/>
              <a:t>takes action </a:t>
            </a:r>
            <a:r>
              <a:rPr lang="en-US" dirty="0"/>
              <a:t>only when that resource is out of policy.</a:t>
            </a:r>
          </a:p>
        </p:txBody>
      </p:sp>
    </p:spTree>
    <p:extLst>
      <p:ext uri="{BB962C8B-B14F-4D97-AF65-F5344CB8AC3E}">
        <p14:creationId xmlns:p14="http://schemas.microsoft.com/office/powerpoint/2010/main" val="69713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p:cNvGrpSpPr/>
          <p:nvPr/>
        </p:nvGrpSpPr>
        <p:grpSpPr>
          <a:xfrm>
            <a:off x="433575" y="950573"/>
            <a:ext cx="11324850" cy="4956854"/>
            <a:chOff x="433575" y="476853"/>
            <a:chExt cx="11324850" cy="4956854"/>
          </a:xfrm>
        </p:grpSpPr>
        <p:grpSp>
          <p:nvGrpSpPr>
            <p:cNvPr id="3" name="Group 2"/>
            <p:cNvGrpSpPr/>
            <p:nvPr/>
          </p:nvGrpSpPr>
          <p:grpSpPr>
            <a:xfrm>
              <a:off x="433575" y="1424294"/>
              <a:ext cx="11324850" cy="4009413"/>
              <a:chOff x="467789" y="377763"/>
              <a:chExt cx="11324850" cy="3108952"/>
            </a:xfrm>
          </p:grpSpPr>
          <p:sp>
            <p:nvSpPr>
              <p:cNvPr id="6" name="Rectangle 20"/>
              <p:cNvSpPr>
                <a:spLocks/>
              </p:cNvSpPr>
              <p:nvPr/>
            </p:nvSpPr>
            <p:spPr bwMode="auto">
              <a:xfrm>
                <a:off x="3611459" y="1174858"/>
                <a:ext cx="502090" cy="369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2400" dirty="0">
                    <a:ea typeface="ＭＳ Ｐゴシック" charset="0"/>
                    <a:cs typeface="Gill Sans" charset="0"/>
                  </a:rPr>
                  <a:t>Yes</a:t>
                </a:r>
                <a:endParaRPr lang="en-US" sz="800" dirty="0">
                  <a:ea typeface="ＭＳ Ｐゴシック" charset="0"/>
                  <a:cs typeface="Gill Sans" charset="0"/>
                </a:endParaRPr>
              </a:p>
            </p:txBody>
          </p:sp>
          <p:sp>
            <p:nvSpPr>
              <p:cNvPr id="7" name="Rectangle 21"/>
              <p:cNvSpPr>
                <a:spLocks/>
              </p:cNvSpPr>
              <p:nvPr/>
            </p:nvSpPr>
            <p:spPr bwMode="auto">
              <a:xfrm>
                <a:off x="8334091" y="1174860"/>
                <a:ext cx="393437" cy="369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ea typeface="ＭＳ Ｐゴシック" charset="0"/>
                    <a:cs typeface="Gill Sans" charset="0"/>
                  </a:rPr>
                  <a:t>No</a:t>
                </a:r>
              </a:p>
            </p:txBody>
          </p:sp>
          <p:sp>
            <p:nvSpPr>
              <p:cNvPr id="8" name="Decision 7"/>
              <p:cNvSpPr/>
              <p:nvPr/>
            </p:nvSpPr>
            <p:spPr bwMode="auto">
              <a:xfrm>
                <a:off x="4740751" y="653413"/>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914099"/>
                <a:r>
                  <a:rPr lang="en-US" sz="1400" dirty="0">
                    <a:solidFill>
                      <a:srgbClr val="000000"/>
                    </a:solidFill>
                  </a:rPr>
                  <a:t>Is </a:t>
                </a:r>
                <a:r>
                  <a:rPr lang="en-US" sz="1400" dirty="0" smtClean="0">
                    <a:solidFill>
                      <a:srgbClr val="000000"/>
                    </a:solidFill>
                  </a:rPr>
                  <a:t>package named '</a:t>
                </a:r>
                <a:r>
                  <a:rPr lang="en-US" sz="1400" dirty="0" err="1" smtClean="0">
                    <a:solidFill>
                      <a:srgbClr val="000000"/>
                    </a:solidFill>
                  </a:rPr>
                  <a:t>nano</a:t>
                </a:r>
                <a:r>
                  <a:rPr lang="en-US" sz="1400" dirty="0" smtClean="0">
                    <a:solidFill>
                      <a:srgbClr val="000000"/>
                    </a:solidFill>
                  </a:rPr>
                  <a:t>'</a:t>
                </a:r>
                <a:r>
                  <a:rPr lang="en-US" sz="1400" dirty="0">
                    <a:solidFill>
                      <a:srgbClr val="000000"/>
                    </a:solidFill>
                  </a:rPr>
                  <a:t/>
                </a:r>
                <a:br>
                  <a:rPr lang="en-US" sz="1400" dirty="0">
                    <a:solidFill>
                      <a:srgbClr val="000000"/>
                    </a:solidFill>
                  </a:rPr>
                </a:br>
                <a:r>
                  <a:rPr lang="en-US" sz="1400" dirty="0" smtClean="0">
                    <a:solidFill>
                      <a:srgbClr val="000000"/>
                    </a:solidFill>
                  </a:rPr>
                  <a:t>installed?</a:t>
                </a:r>
              </a:p>
              <a:p>
                <a:pPr algn="ctr" defTabSz="914099"/>
                <a:r>
                  <a:rPr lang="en-US" sz="1400" dirty="0" smtClean="0">
                    <a:solidFill>
                      <a:srgbClr val="000000"/>
                    </a:solidFill>
                  </a:rPr>
                  <a:t>(test)</a:t>
                </a:r>
                <a:endParaRPr lang="en-US" sz="1400" dirty="0">
                  <a:solidFill>
                    <a:srgbClr val="000000"/>
                  </a:solidFill>
                </a:endParaRPr>
              </a:p>
            </p:txBody>
          </p:sp>
          <p:sp>
            <p:nvSpPr>
              <p:cNvPr id="9"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914099"/>
                <a:r>
                  <a:rPr lang="en-US" sz="1400" dirty="0">
                    <a:solidFill>
                      <a:srgbClr val="000000"/>
                    </a:solidFill>
                  </a:rPr>
                  <a:t>Do Nothing</a:t>
                </a:r>
              </a:p>
            </p:txBody>
          </p:sp>
          <p:sp>
            <p:nvSpPr>
              <p:cNvPr id="10"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914099"/>
                <a:r>
                  <a:rPr lang="en-US" sz="1400" dirty="0">
                    <a:solidFill>
                      <a:srgbClr val="000000"/>
                    </a:solidFill>
                  </a:rPr>
                  <a:t>Bring resource to desired </a:t>
                </a:r>
                <a:r>
                  <a:rPr lang="en-US" sz="1400" dirty="0" smtClean="0">
                    <a:solidFill>
                      <a:srgbClr val="000000"/>
                    </a:solidFill>
                  </a:rPr>
                  <a:t>state</a:t>
                </a:r>
              </a:p>
              <a:p>
                <a:pPr algn="ctr" defTabSz="914099"/>
                <a:r>
                  <a:rPr lang="en-US" sz="1400" dirty="0" smtClean="0">
                    <a:solidFill>
                      <a:srgbClr val="000000"/>
                    </a:solidFill>
                  </a:rPr>
                  <a:t>(repair)</a:t>
                </a:r>
                <a:endParaRPr lang="en-US" sz="1400" dirty="0">
                  <a:solidFill>
                    <a:srgbClr val="000000"/>
                  </a:solidFill>
                </a:endParaRPr>
              </a:p>
            </p:txBody>
          </p:sp>
          <p:cxnSp>
            <p:nvCxnSpPr>
              <p:cNvPr id="11" name="Elbow Connector 10"/>
              <p:cNvCxnSpPr>
                <a:stCxn id="8" idx="1"/>
                <a:endCxn id="9" idx="0"/>
              </p:cNvCxnSpPr>
              <p:nvPr/>
            </p:nvCxnSpPr>
            <p:spPr>
              <a:xfrm rot="10800000" flipV="1">
                <a:off x="1707280" y="1557144"/>
                <a:ext cx="3033471" cy="30075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2" name="Elbow Connector 11"/>
              <p:cNvCxnSpPr>
                <a:stCxn id="8" idx="3"/>
                <a:endCxn id="10" idx="0"/>
              </p:cNvCxnSpPr>
              <p:nvPr/>
            </p:nvCxnSpPr>
            <p:spPr>
              <a:xfrm>
                <a:off x="7519679" y="1557146"/>
                <a:ext cx="3033469" cy="30075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3" name="Elbow Connector 12"/>
              <p:cNvCxnSpPr>
                <a:stCxn id="9"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4" name="Elbow Connector 13"/>
              <p:cNvCxnSpPr>
                <a:stCxn id="10"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15" name="TextBox 14"/>
            <p:cNvSpPr txBox="1"/>
            <p:nvPr/>
          </p:nvSpPr>
          <p:spPr bwMode="white">
            <a:xfrm>
              <a:off x="4575251" y="476853"/>
              <a:ext cx="3041498" cy="641208"/>
            </a:xfrm>
            <a:prstGeom prst="rect">
              <a:avLst/>
            </a:prstGeom>
          </p:spPr>
          <p:txBody>
            <a:bodyPr vert="horz" wrap="square" lIns="91440" tIns="91440" rIns="91440" bIns="91440" rtlCol="0">
              <a:noAutofit/>
            </a:bodyPr>
            <a:lstStyle/>
            <a:p>
              <a:pPr algn="ctr"/>
              <a:r>
                <a:rPr lang="en-US" sz="3200" dirty="0" smtClean="0">
                  <a:latin typeface="Inconsolata"/>
                  <a:cs typeface="Inconsolata"/>
                </a:rPr>
                <a:t>package '</a:t>
              </a:r>
              <a:r>
                <a:rPr lang="en-US" sz="3200" dirty="0" err="1" smtClean="0">
                  <a:latin typeface="Inconsolata"/>
                  <a:cs typeface="Inconsolata"/>
                </a:rPr>
                <a:t>nano</a:t>
              </a:r>
              <a:r>
                <a:rPr lang="en-US" sz="3200" dirty="0" smtClean="0">
                  <a:latin typeface="Inconsolata"/>
                  <a:cs typeface="Inconsolata"/>
                </a:rPr>
                <a:t>'</a:t>
              </a:r>
            </a:p>
          </p:txBody>
        </p:sp>
      </p:grpSp>
    </p:spTree>
    <p:extLst>
      <p:ext uri="{BB962C8B-B14F-4D97-AF65-F5344CB8AC3E}">
        <p14:creationId xmlns:p14="http://schemas.microsoft.com/office/powerpoint/2010/main" val="4220231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Hello, World?</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Create a recipe file that defines the policy: </a:t>
            </a:r>
          </a:p>
          <a:p>
            <a:pPr marL="285750" indent="-285750">
              <a:buFont typeface="Wingdings" charset="2"/>
              <a:buChar char="q"/>
            </a:pPr>
            <a:r>
              <a:rPr lang="en-US" dirty="0" smtClean="0">
                <a:latin typeface="Inconsolata"/>
                <a:cs typeface="Inconsolata"/>
              </a:rPr>
              <a:t>The file named "</a:t>
            </a:r>
            <a:r>
              <a:rPr lang="en-US" dirty="0" err="1" smtClean="0">
                <a:latin typeface="Inconsolata"/>
                <a:cs typeface="Inconsolata"/>
              </a:rPr>
              <a:t>hello.txt</a:t>
            </a:r>
            <a:r>
              <a:rPr lang="en-US" dirty="0" smtClean="0">
                <a:latin typeface="Inconsolata"/>
                <a:cs typeface="Inconsolata"/>
              </a:rPr>
              <a:t>" is created with the content "Hello, world!".</a:t>
            </a:r>
          </a:p>
          <a:p>
            <a:pPr marL="342900" indent="-342900">
              <a:buFont typeface="+mj-lt"/>
              <a:buAutoNum type="arabicPeriod"/>
            </a:pPr>
            <a:endParaRPr lang="en-US" dirty="0" smtClean="0"/>
          </a:p>
          <a:p>
            <a:pPr marL="342900" indent="-342900">
              <a:buFont typeface="+mj-lt"/>
              <a:buAutoNum type="arabicPeriod"/>
            </a:pPr>
            <a:endParaRPr lang="en-US" dirty="0"/>
          </a:p>
        </p:txBody>
      </p:sp>
      <p:sp>
        <p:nvSpPr>
          <p:cNvPr id="4" name="Content Placeholder 3"/>
          <p:cNvSpPr>
            <a:spLocks noGrp="1"/>
          </p:cNvSpPr>
          <p:nvPr>
            <p:ph sz="quarter" idx="11"/>
          </p:nvPr>
        </p:nvSpPr>
        <p:spPr/>
        <p:txBody>
          <a:bodyPr>
            <a:normAutofit fontScale="92500"/>
          </a:bodyPr>
          <a:lstStyle/>
          <a:p>
            <a:r>
              <a:rPr lang="en-US" dirty="0" smtClean="0"/>
              <a:t>I heard Chef is written in Ruby. If that's the case its required that we write a quick "Hello, world!" application.</a:t>
            </a:r>
            <a:endParaRPr lang="en-US" dirty="0"/>
          </a:p>
        </p:txBody>
      </p:sp>
    </p:spTree>
    <p:extLst>
      <p:ext uri="{BB962C8B-B14F-4D97-AF65-F5344CB8AC3E}">
        <p14:creationId xmlns:p14="http://schemas.microsoft.com/office/powerpoint/2010/main" val="129283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a recipe file named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dirty="0" smtClean="0"/>
              <a:t>file "</a:t>
            </a:r>
            <a:r>
              <a:rPr lang="en-US" dirty="0" err="1" smtClean="0"/>
              <a:t>hello.txt</a:t>
            </a:r>
            <a:r>
              <a:rPr lang="en-US" dirty="0" smtClean="0"/>
              <a:t>" do</a:t>
            </a:r>
          </a:p>
          <a:p>
            <a:r>
              <a:rPr lang="en-US" dirty="0" smtClean="0"/>
              <a:t>  content "Hello, world!"</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2800" dirty="0" err="1" smtClean="0"/>
              <a:t>hello.rb</a:t>
            </a:r>
            <a:endParaRPr lang="en-US" sz="2800" dirty="0"/>
          </a:p>
        </p:txBody>
      </p:sp>
      <p:sp>
        <p:nvSpPr>
          <p:cNvPr id="7" name="Content Placeholder 6"/>
          <p:cNvSpPr>
            <a:spLocks noGrp="1"/>
          </p:cNvSpPr>
          <p:nvPr>
            <p:ph sz="quarter" idx="12"/>
          </p:nvPr>
        </p:nvSpPr>
        <p:spPr/>
        <p:txBody>
          <a:bodyPr/>
          <a:lstStyle/>
          <a:p>
            <a:r>
              <a:rPr lang="en-US" dirty="0"/>
              <a:t>The file named "</a:t>
            </a:r>
            <a:r>
              <a:rPr lang="en-US" dirty="0" err="1"/>
              <a:t>hello.txt</a:t>
            </a:r>
            <a:r>
              <a:rPr lang="en-US" dirty="0"/>
              <a:t>" is created with the content "Hello, world!".</a:t>
            </a:r>
          </a:p>
        </p:txBody>
      </p:sp>
      <p:sp>
        <p:nvSpPr>
          <p:cNvPr id="6"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resources.html#file</a:t>
            </a:r>
            <a:endParaRPr lang="en-US" sz="1800" dirty="0">
              <a:cs typeface="Inconsolata"/>
            </a:endParaRPr>
          </a:p>
        </p:txBody>
      </p:sp>
    </p:spTree>
    <p:extLst>
      <p:ext uri="{BB962C8B-B14F-4D97-AF65-F5344CB8AC3E}">
        <p14:creationId xmlns:p14="http://schemas.microsoft.com/office/powerpoint/2010/main" val="1673749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Can chef-apply run a recipe file?</a:t>
            </a:r>
            <a:endParaRPr lang="en-US" dirty="0"/>
          </a:p>
        </p:txBody>
      </p:sp>
      <p:sp>
        <p:nvSpPr>
          <p:cNvPr id="3" name="Content Placeholder 2"/>
          <p:cNvSpPr>
            <a:spLocks noGrp="1"/>
          </p:cNvSpPr>
          <p:nvPr>
            <p:ph sz="quarter" idx="10"/>
          </p:nvPr>
        </p:nvSpPr>
        <p:spPr/>
        <p:txBody>
          <a:bodyPr>
            <a:noAutofit/>
          </a:bodyPr>
          <a:lstStyle/>
          <a:p>
            <a:r>
              <a:rPr lang="en-US" sz="1800" dirty="0"/>
              <a:t>Usage: chef-apply [RECIPE_FILE] [-e RECIPE_TEXT] [-s]</a:t>
            </a:r>
          </a:p>
          <a:p>
            <a:r>
              <a:rPr lang="en-US" sz="1800" dirty="0"/>
              <a:t>        --[no-]color                 Use colored output, defaults to enabled</a:t>
            </a:r>
          </a:p>
          <a:p>
            <a:r>
              <a:rPr lang="en-US" sz="1800" dirty="0"/>
              <a:t>    -e, --execute RECIPE_TEXT        Execute resources supplied in a string</a:t>
            </a:r>
          </a:p>
          <a:p>
            <a:r>
              <a:rPr lang="en-US" sz="1800" dirty="0"/>
              <a:t>    -l, --</a:t>
            </a:r>
            <a:r>
              <a:rPr lang="en-US" sz="1800" dirty="0" err="1"/>
              <a:t>log_level</a:t>
            </a:r>
            <a:r>
              <a:rPr lang="en-US" sz="1800" dirty="0"/>
              <a:t> LEVEL            Set the log level (debug, info, warn, error, fatal)</a:t>
            </a:r>
          </a:p>
          <a:p>
            <a:r>
              <a:rPr lang="en-US" sz="1800" dirty="0"/>
              <a:t>    -s, --</a:t>
            </a:r>
            <a:r>
              <a:rPr lang="en-US" sz="1800" dirty="0" err="1"/>
              <a:t>stdin</a:t>
            </a:r>
            <a:r>
              <a:rPr lang="en-US" sz="1800" dirty="0"/>
              <a:t>                      Execute resources read from STDIN</a:t>
            </a:r>
          </a:p>
          <a:p>
            <a:r>
              <a:rPr lang="en-US" sz="1800" dirty="0"/>
              <a:t>    -v, --version                    Show chef version</a:t>
            </a:r>
          </a:p>
          <a:p>
            <a:r>
              <a:rPr lang="en-US" sz="1800" dirty="0"/>
              <a:t>    -W, --why-run                    Enable </a:t>
            </a:r>
            <a:r>
              <a:rPr lang="en-US" sz="1800" dirty="0" err="1"/>
              <a:t>whyrun</a:t>
            </a:r>
            <a:r>
              <a:rPr lang="en-US" sz="1800" dirty="0"/>
              <a:t> mode</a:t>
            </a:r>
          </a:p>
          <a:p>
            <a:r>
              <a:rPr lang="en-US" sz="1800" dirty="0"/>
              <a:t>    -h, --help                       Show this message</a:t>
            </a:r>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--help</a:t>
            </a:r>
            <a:endParaRPr lang="en-US" dirty="0"/>
          </a:p>
        </p:txBody>
      </p:sp>
      <p:sp>
        <p:nvSpPr>
          <p:cNvPr id="5" name="Rectangle 4"/>
          <p:cNvSpPr/>
          <p:nvPr/>
        </p:nvSpPr>
        <p:spPr bwMode="auto">
          <a:xfrm>
            <a:off x="840425" y="1732706"/>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596917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Applying a recipe file</a:t>
            </a:r>
            <a:endParaRPr lang="en-US" dirty="0"/>
          </a:p>
        </p:txBody>
      </p:sp>
      <p:sp>
        <p:nvSpPr>
          <p:cNvPr id="3" name="Content Placeholder 2"/>
          <p:cNvSpPr>
            <a:spLocks noGrp="1"/>
          </p:cNvSpPr>
          <p:nvPr>
            <p:ph sz="quarter" idx="10"/>
          </p:nvPr>
        </p:nvSpPr>
        <p:spPr/>
        <p:txBody>
          <a:bodyPr>
            <a:noAutofit/>
          </a:bodyPr>
          <a:lstStyle/>
          <a:p>
            <a:r>
              <a:rPr lang="en-US" dirty="0"/>
              <a:t>Recipe: (chef-apply cookbook)::(chef-apply recipe)</a:t>
            </a:r>
          </a:p>
          <a:p>
            <a:r>
              <a:rPr lang="en-US" dirty="0"/>
              <a:t>  * file[</a:t>
            </a:r>
            <a:r>
              <a:rPr lang="en-US" dirty="0" err="1"/>
              <a:t>hello.txt</a:t>
            </a:r>
            <a:r>
              <a:rPr lang="en-US" dirty="0"/>
              <a:t>] action create</a:t>
            </a:r>
          </a:p>
          <a:p>
            <a:r>
              <a:rPr lang="en-US" dirty="0"/>
              <a:t>    - create new file </a:t>
            </a:r>
            <a:r>
              <a:rPr lang="en-US" dirty="0" err="1"/>
              <a:t>hello.txt</a:t>
            </a:r>
            <a:endParaRPr lang="en-US" dirty="0"/>
          </a:p>
          <a:p>
            <a:r>
              <a:rPr lang="en-US" dirty="0"/>
              <a:t>    - update content in file </a:t>
            </a:r>
            <a:r>
              <a:rPr lang="en-US" dirty="0" err="1"/>
              <a:t>hello.txt</a:t>
            </a:r>
            <a:r>
              <a:rPr lang="en-US" dirty="0"/>
              <a:t> from none to 315f5b</a:t>
            </a:r>
          </a:p>
          <a:p>
            <a:r>
              <a:rPr lang="en-US" dirty="0"/>
              <a:t>    --- </a:t>
            </a:r>
            <a:r>
              <a:rPr lang="en-US" dirty="0" err="1"/>
              <a:t>hello.txt</a:t>
            </a:r>
            <a:r>
              <a:rPr lang="en-US" dirty="0"/>
              <a:t>	2015-02-07 04:12:56.303999953 -0500</a:t>
            </a:r>
          </a:p>
          <a:p>
            <a:r>
              <a:rPr lang="en-US" dirty="0"/>
              <a:t>    +++ ./.hello.txt20150207-7977-13mwgr5	2015-02-07 04:12:56.303999953 -0500</a:t>
            </a:r>
          </a:p>
          <a:p>
            <a:r>
              <a:rPr lang="en-US" dirty="0"/>
              <a:t>    @@ -1 +1,2 @@</a:t>
            </a:r>
          </a:p>
          <a:p>
            <a:r>
              <a:rPr lang="en-US" dirty="0"/>
              <a:t>    +Hello, world!</a:t>
            </a:r>
            <a:endParaRPr lang="en-US" sz="1800" dirty="0"/>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a:t>
            </a:r>
            <a:r>
              <a:rPr lang="en-US" dirty="0" err="1" smtClean="0"/>
              <a:t>hello.rb</a:t>
            </a:r>
            <a:endParaRPr lang="en-US" dirty="0"/>
          </a:p>
        </p:txBody>
      </p:sp>
      <p:sp>
        <p:nvSpPr>
          <p:cNvPr id="5" name="Rectangle 4"/>
          <p:cNvSpPr/>
          <p:nvPr/>
        </p:nvSpPr>
        <p:spPr bwMode="auto">
          <a:xfrm>
            <a:off x="840493" y="2425517"/>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37381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How about an $EDITOR?</a:t>
            </a:r>
            <a:endParaRPr lang="en-US" dirty="0"/>
          </a:p>
        </p:txBody>
      </p:sp>
      <p:sp>
        <p:nvSpPr>
          <p:cNvPr id="3" name="Text Placeholder 2"/>
          <p:cNvSpPr>
            <a:spLocks noGrp="1"/>
          </p:cNvSpPr>
          <p:nvPr>
            <p:ph type="body" sz="quarter" idx="10"/>
          </p:nvPr>
        </p:nvSpPr>
        <p:spPr/>
        <p:txBody>
          <a:bodyPr>
            <a:normAutofit/>
          </a:bodyPr>
          <a:lstStyle/>
          <a:p>
            <a:r>
              <a:rPr lang="en-US" dirty="0" smtClean="0"/>
              <a:t>Install </a:t>
            </a:r>
            <a:r>
              <a:rPr lang="en-US" dirty="0"/>
              <a:t>a command-line text editor (</a:t>
            </a:r>
            <a:r>
              <a:rPr lang="en-US" dirty="0" smtClean="0"/>
              <a:t>i.e. emacs, nano, vim)</a:t>
            </a:r>
            <a:r>
              <a:rPr lang="en-US" dirty="0"/>
              <a:t>.</a:t>
            </a:r>
          </a:p>
          <a:p>
            <a:endParaRPr lang="en-US" dirty="0"/>
          </a:p>
          <a:p>
            <a:pPr marL="514350" indent="-514350">
              <a:buFont typeface="Wingdings" charset="2"/>
              <a:buChar char="q"/>
            </a:pPr>
            <a:r>
              <a:rPr lang="en-US" dirty="0"/>
              <a:t>Pick an editor</a:t>
            </a:r>
          </a:p>
          <a:p>
            <a:pPr marL="514350" indent="-514350">
              <a:buFont typeface="Wingdings" charset="2"/>
              <a:buChar char="q"/>
            </a:pPr>
            <a:r>
              <a:rPr lang="en-US" dirty="0"/>
              <a:t>Install </a:t>
            </a:r>
            <a:r>
              <a:rPr lang="en-US" dirty="0" smtClean="0"/>
              <a:t>the editor through </a:t>
            </a:r>
            <a:r>
              <a:rPr lang="en-US" dirty="0">
                <a:latin typeface="Inconsolata"/>
                <a:cs typeface="Inconsolata"/>
              </a:rPr>
              <a:t>chef-apply</a:t>
            </a:r>
          </a:p>
          <a:p>
            <a:endParaRPr lang="en-US" dirty="0"/>
          </a:p>
        </p:txBody>
      </p:sp>
      <p:sp>
        <p:nvSpPr>
          <p:cNvPr id="4" name="Content Placeholder 3"/>
          <p:cNvSpPr>
            <a:spLocks noGrp="1"/>
          </p:cNvSpPr>
          <p:nvPr>
            <p:ph sz="quarter" idx="11"/>
          </p:nvPr>
        </p:nvSpPr>
        <p:spPr>
          <a:xfrm>
            <a:off x="2263171" y="2597173"/>
            <a:ext cx="7773087" cy="1146175"/>
          </a:xfrm>
        </p:spPr>
        <p:txBody>
          <a:bodyPr/>
          <a:lstStyle/>
          <a:p>
            <a:r>
              <a:rPr lang="en-US" dirty="0"/>
              <a:t>Did </a:t>
            </a:r>
            <a:r>
              <a:rPr lang="en-US" dirty="0" smtClean="0"/>
              <a:t>she install </a:t>
            </a:r>
            <a:r>
              <a:rPr lang="en-US" dirty="0"/>
              <a:t>anything another than some Chef tools? Is that all I'll need</a:t>
            </a:r>
            <a:r>
              <a:rPr lang="en-US" dirty="0" smtClean="0"/>
              <a:t>?</a:t>
            </a:r>
            <a:endParaRPr lang="en-US" dirty="0"/>
          </a:p>
        </p:txBody>
      </p:sp>
    </p:spTree>
    <p:extLst>
      <p:ext uri="{BB962C8B-B14F-4D97-AF65-F5344CB8AC3E}">
        <p14:creationId xmlns:p14="http://schemas.microsoft.com/office/powerpoint/2010/main" val="2912803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does </a:t>
            </a:r>
            <a:r>
              <a:rPr lang="en-US" dirty="0" err="1" smtClean="0"/>
              <a:t>hello.txt</a:t>
            </a:r>
            <a:r>
              <a:rPr lang="en-US" dirty="0" smtClean="0"/>
              <a:t> say?</a:t>
            </a:r>
            <a:endParaRPr lang="en-US" dirty="0"/>
          </a:p>
        </p:txBody>
      </p:sp>
      <p:sp>
        <p:nvSpPr>
          <p:cNvPr id="3" name="Content Placeholder 2"/>
          <p:cNvSpPr>
            <a:spLocks noGrp="1"/>
          </p:cNvSpPr>
          <p:nvPr>
            <p:ph sz="quarter" idx="10"/>
          </p:nvPr>
        </p:nvSpPr>
        <p:spPr/>
        <p:txBody>
          <a:bodyPr/>
          <a:lstStyle/>
          <a:p>
            <a:r>
              <a:rPr lang="en-US" dirty="0" smtClean="0"/>
              <a:t>Hello, world!</a:t>
            </a:r>
            <a:endParaRPr lang="en-US" dirty="0"/>
          </a:p>
        </p:txBody>
      </p:sp>
      <p:sp>
        <p:nvSpPr>
          <p:cNvPr id="4" name="Text Placeholder 3"/>
          <p:cNvSpPr>
            <a:spLocks noGrp="1"/>
          </p:cNvSpPr>
          <p:nvPr>
            <p:ph type="body" sz="quarter" idx="11"/>
          </p:nvPr>
        </p:nvSpPr>
        <p:spPr/>
        <p:txBody>
          <a:bodyPr>
            <a:normAutofit/>
          </a:bodyPr>
          <a:lstStyle/>
          <a:p>
            <a:r>
              <a:rPr lang="en-US" dirty="0" smtClean="0"/>
              <a:t>$ cat </a:t>
            </a:r>
            <a:r>
              <a:rPr lang="en-US" dirty="0" err="1" smtClean="0"/>
              <a:t>hello.txt</a:t>
            </a:r>
            <a:endParaRPr lang="en-US" dirty="0"/>
          </a:p>
        </p:txBody>
      </p:sp>
      <p:sp>
        <p:nvSpPr>
          <p:cNvPr id="5" name="Rectangle 4"/>
          <p:cNvSpPr/>
          <p:nvPr/>
        </p:nvSpPr>
        <p:spPr bwMode="auto">
          <a:xfrm>
            <a:off x="840334" y="1736880"/>
            <a:ext cx="10822898"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63248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smtClean="0"/>
              <a:t>What happens when I run the command again?</a:t>
            </a:r>
            <a:endParaRPr lang="en-US" dirty="0"/>
          </a:p>
        </p:txBody>
      </p:sp>
    </p:spTree>
    <p:extLst>
      <p:ext uri="{BB962C8B-B14F-4D97-AF65-F5344CB8AC3E}">
        <p14:creationId xmlns:p14="http://schemas.microsoft.com/office/powerpoint/2010/main" val="3018617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a:t>What happens when the file contents is modified?</a:t>
            </a:r>
          </a:p>
        </p:txBody>
      </p:sp>
    </p:spTree>
    <p:extLst>
      <p:ext uri="{BB962C8B-B14F-4D97-AF65-F5344CB8AC3E}">
        <p14:creationId xmlns:p14="http://schemas.microsoft.com/office/powerpoint/2010/main" val="3567982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a:t>What happens when the file is removed?</a:t>
            </a:r>
          </a:p>
        </p:txBody>
      </p:sp>
    </p:spTree>
    <p:extLst>
      <p:ext uri="{BB962C8B-B14F-4D97-AF65-F5344CB8AC3E}">
        <p14:creationId xmlns:p14="http://schemas.microsoft.com/office/powerpoint/2010/main" val="182509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a:t>What happens when the file </a:t>
            </a:r>
            <a:r>
              <a:rPr lang="en-US" dirty="0" smtClean="0"/>
              <a:t>permissions (mode), owner, or group change?</a:t>
            </a:r>
          </a:p>
          <a:p>
            <a:endParaRPr lang="en-US" dirty="0"/>
          </a:p>
          <a:p>
            <a:r>
              <a:rPr lang="en-US" dirty="0" smtClean="0"/>
              <a:t>Have we defined a policy for these attributes? </a:t>
            </a:r>
            <a:endParaRPr lang="en-US" dirty="0"/>
          </a:p>
        </p:txBody>
      </p:sp>
    </p:spTree>
    <p:extLst>
      <p:ext uri="{BB962C8B-B14F-4D97-AF65-F5344CB8AC3E}">
        <p14:creationId xmlns:p14="http://schemas.microsoft.com/office/powerpoint/2010/main" val="11569829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40" name="TextBox 39"/>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spTree>
    <p:extLst>
      <p:ext uri="{BB962C8B-B14F-4D97-AF65-F5344CB8AC3E}">
        <p14:creationId xmlns:p14="http://schemas.microsoft.com/office/powerpoint/2010/main" val="39963804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a:latin typeface="Inconsolata"/>
                <a:cs typeface="Inconsolata"/>
              </a:rPr>
              <a:t> content "</a:t>
            </a:r>
            <a:r>
              <a:rPr lang="en-US" dirty="0" smtClean="0">
                <a:latin typeface="Inconsolata"/>
                <a:cs typeface="Inconsolata"/>
              </a:rPr>
              <a:t>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5" name="Straight Connector 4"/>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2654712" y="3146323"/>
            <a:ext cx="801731" cy="1893192"/>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30" name="TextBox 29"/>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spTree>
    <p:extLst>
      <p:ext uri="{BB962C8B-B14F-4D97-AF65-F5344CB8AC3E}">
        <p14:creationId xmlns:p14="http://schemas.microsoft.com/office/powerpoint/2010/main" val="30428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7" name="Straight Connector 6"/>
          <p:cNvCxnSpPr/>
          <p:nvPr/>
        </p:nvCxnSpPr>
        <p:spPr>
          <a:xfrm>
            <a:off x="3244402" y="3137566"/>
            <a:ext cx="1918832"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4041625" y="3138641"/>
            <a:ext cx="893854" cy="184461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cxnSp>
        <p:nvCxnSpPr>
          <p:cNvPr id="25" name="Straight Connector 24"/>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27" name="TextBox 26"/>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spTree>
    <p:extLst>
      <p:ext uri="{BB962C8B-B14F-4D97-AF65-F5344CB8AC3E}">
        <p14:creationId xmlns:p14="http://schemas.microsoft.com/office/powerpoint/2010/main" val="2673761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2729382" y="3595899"/>
            <a:ext cx="385212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4671939" y="3615573"/>
            <a:ext cx="3003390" cy="1353522"/>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28" name="TextBox 27"/>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cxnSp>
        <p:nvCxnSpPr>
          <p:cNvPr id="31" name="Straight Connector 30"/>
          <p:cNvCxnSpPr/>
          <p:nvPr/>
        </p:nvCxnSpPr>
        <p:spPr>
          <a:xfrm>
            <a:off x="3244402" y="3137566"/>
            <a:ext cx="1918832"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77420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2729382" y="3595899"/>
            <a:ext cx="385212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28" name="TextBox 27"/>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cxnSp>
        <p:nvCxnSpPr>
          <p:cNvPr id="31" name="Straight Connector 30"/>
          <p:cNvCxnSpPr/>
          <p:nvPr/>
        </p:nvCxnSpPr>
        <p:spPr>
          <a:xfrm>
            <a:off x="3244402" y="3137566"/>
            <a:ext cx="1918832"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6424909" y="4145779"/>
            <a:ext cx="914400" cy="914400"/>
          </a:xfrm>
          <a:prstGeom prst="rect">
            <a:avLst/>
          </a:prstGeom>
        </p:spPr>
        <p:txBody>
          <a:bodyPr vert="horz" wrap="none" lIns="91440" tIns="91440" rIns="91440" bIns="91440" rtlCol="0" anchor="ctr">
            <a:noAutofit/>
          </a:bodyPr>
          <a:lstStyle/>
          <a:p>
            <a:pPr algn="ctr"/>
            <a:r>
              <a:rPr lang="en-US" sz="5400" dirty="0" smtClean="0"/>
              <a:t>?</a:t>
            </a:r>
          </a:p>
        </p:txBody>
      </p:sp>
    </p:spTree>
    <p:extLst>
      <p:ext uri="{BB962C8B-B14F-4D97-AF65-F5344CB8AC3E}">
        <p14:creationId xmlns:p14="http://schemas.microsoft.com/office/powerpoint/2010/main" val="139416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bwMode="white">
          <a:xfrm>
            <a:off x="3856617" y="1736971"/>
            <a:ext cx="4127421" cy="2418685"/>
          </a:xfrm>
          <a:prstGeom prst="rect">
            <a:avLst/>
          </a:prstGeom>
        </p:spPr>
        <p:txBody>
          <a:bodyPr vert="horz" wrap="square" lIns="91440" tIns="91440" rIns="91440" bIns="91440" rtlCol="0">
            <a:normAutofit/>
          </a:bodyPr>
          <a:lstStyle/>
          <a:p>
            <a:endParaRPr lang="en-US" dirty="0" smtClean="0"/>
          </a:p>
        </p:txBody>
      </p:sp>
      <p:sp>
        <p:nvSpPr>
          <p:cNvPr id="4" name="TextBox 3"/>
          <p:cNvSpPr txBox="1"/>
          <p:nvPr/>
        </p:nvSpPr>
        <p:spPr bwMode="white">
          <a:xfrm>
            <a:off x="326325" y="1084757"/>
            <a:ext cx="3589579" cy="5021618"/>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vert="horz" wrap="square" lIns="91440" tIns="91440" rIns="91440" bIns="91440" rtlCol="0">
            <a:normAutofit/>
          </a:bodyPr>
          <a:lstStyle/>
          <a:p>
            <a:pPr algn="ctr"/>
            <a:r>
              <a:rPr lang="en-US" sz="6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Emacs</a:t>
            </a:r>
            <a:endParaRPr lang="en-US" dirty="0" smtClean="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5" name="TextBox 4"/>
          <p:cNvSpPr txBox="1"/>
          <p:nvPr/>
        </p:nvSpPr>
        <p:spPr bwMode="white">
          <a:xfrm>
            <a:off x="4244696" y="1084757"/>
            <a:ext cx="3589579" cy="502161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vert="horz" wrap="square" lIns="91440" tIns="91440" rIns="91440" bIns="91440" rtlCol="0">
            <a:normAutofit/>
          </a:bodyPr>
          <a:lstStyle/>
          <a:p>
            <a:pPr algn="ctr"/>
            <a:r>
              <a:rPr lang="en-US" sz="6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Nano</a:t>
            </a:r>
            <a:endParaRPr lang="en-US" dirty="0" smtClean="0"/>
          </a:p>
        </p:txBody>
      </p:sp>
      <p:sp>
        <p:nvSpPr>
          <p:cNvPr id="6" name="TextBox 5"/>
          <p:cNvSpPr txBox="1"/>
          <p:nvPr/>
        </p:nvSpPr>
        <p:spPr bwMode="white">
          <a:xfrm>
            <a:off x="8163067" y="1084757"/>
            <a:ext cx="3589579" cy="502161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vert="horz" wrap="square" lIns="91440" tIns="91440" rIns="91440" bIns="91440" rtlCol="0">
            <a:normAutofit/>
          </a:bodyPr>
          <a:lstStyle/>
          <a:p>
            <a:pPr algn="ctr"/>
            <a:r>
              <a:rPr lang="en-US" sz="6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Vim</a:t>
            </a:r>
            <a:endParaRPr lang="en-US" sz="40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7" name="Title 1"/>
          <p:cNvSpPr txBox="1">
            <a:spLocks/>
          </p:cNvSpPr>
          <p:nvPr/>
        </p:nvSpPr>
        <p:spPr>
          <a:xfrm>
            <a:off x="457200" y="228599"/>
            <a:ext cx="11201400" cy="620683"/>
          </a:xfrm>
          <a:prstGeom prst="rect">
            <a:avLst/>
          </a:prstGeom>
        </p:spPr>
        <p:txBody>
          <a:bodyPr/>
          <a:lstStyle>
            <a:lvl1pPr algn="l" defTabSz="914363" rtl="0" eaLnBrk="1" latinLnBrk="0" hangingPunct="1">
              <a:lnSpc>
                <a:spcPct val="90000"/>
              </a:lnSpc>
              <a:spcBef>
                <a:spcPct val="0"/>
              </a:spcBef>
              <a:buNone/>
              <a:defRPr lang="en-US" sz="4400" b="1" kern="1200" cap="none" spc="0" baseline="0" dirty="0" smtClean="0">
                <a:ln w="3175">
                  <a:noFill/>
                </a:ln>
                <a:solidFill>
                  <a:schemeClr val="accent1"/>
                </a:solidFill>
                <a:effectLst/>
                <a:latin typeface="+mj-lt"/>
                <a:ea typeface="+mn-ea"/>
                <a:cs typeface="Arial" charset="0"/>
              </a:defRPr>
            </a:lvl1pPr>
          </a:lstStyle>
          <a:p>
            <a:r>
              <a:rPr lang="en-US" dirty="0" smtClean="0"/>
              <a:t>Choose an Editor</a:t>
            </a:r>
            <a:endParaRPr lang="en-US" dirty="0"/>
          </a:p>
        </p:txBody>
      </p:sp>
    </p:spTree>
    <p:extLst>
      <p:ext uri="{BB962C8B-B14F-4D97-AF65-F5344CB8AC3E}">
        <p14:creationId xmlns:p14="http://schemas.microsoft.com/office/powerpoint/2010/main" val="2693668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dirty="0" smtClean="0">
                <a:latin typeface="Inconsolata"/>
                <a:cs typeface="Inconsolata"/>
              </a:rPr>
              <a:t>file</a:t>
            </a:r>
            <a:r>
              <a:rPr lang="en-US" dirty="0" smtClean="0"/>
              <a:t> resource</a:t>
            </a:r>
            <a:endParaRPr lang="en-US" dirty="0"/>
          </a:p>
        </p:txBody>
      </p:sp>
      <p:sp>
        <p:nvSpPr>
          <p:cNvPr id="3" name="Subtitle 2"/>
          <p:cNvSpPr>
            <a:spLocks noGrp="1"/>
          </p:cNvSpPr>
          <p:nvPr>
            <p:ph type="subTitle" idx="1"/>
          </p:nvPr>
        </p:nvSpPr>
        <p:spPr>
          <a:xfrm>
            <a:off x="2260314" y="2629588"/>
            <a:ext cx="8230599" cy="3605702"/>
          </a:xfrm>
        </p:spPr>
        <p:txBody>
          <a:bodyPr>
            <a:noAutofit/>
          </a:bodyPr>
          <a:lstStyle/>
          <a:p>
            <a:r>
              <a:rPr lang="en-US" sz="2400" b="1" dirty="0" smtClean="0"/>
              <a:t>Read </a:t>
            </a:r>
            <a:r>
              <a:rPr lang="en-US" sz="2400" dirty="0" smtClean="0"/>
              <a:t>http://</a:t>
            </a:r>
            <a:r>
              <a:rPr lang="en-US" sz="2400" dirty="0" err="1" smtClean="0"/>
              <a:t>docs.chef.io</a:t>
            </a:r>
            <a:r>
              <a:rPr lang="en-US" sz="2400" dirty="0" smtClean="0"/>
              <a:t>/chef/</a:t>
            </a:r>
            <a:r>
              <a:rPr lang="en-US" sz="2400" dirty="0" err="1" smtClean="0"/>
              <a:t>resources.html#file</a:t>
            </a:r>
            <a:endParaRPr lang="en-US" sz="2400" dirty="0" smtClean="0">
              <a:solidFill>
                <a:schemeClr val="tx1"/>
              </a:solidFill>
            </a:endParaRPr>
          </a:p>
          <a:p>
            <a:endParaRPr lang="en-US" sz="2400" b="1" dirty="0" smtClean="0">
              <a:solidFill>
                <a:schemeClr val="tx1"/>
              </a:solidFill>
            </a:endParaRPr>
          </a:p>
          <a:p>
            <a:r>
              <a:rPr lang="en-US" sz="2400" b="1" dirty="0" smtClean="0">
                <a:solidFill>
                  <a:schemeClr val="tx1"/>
                </a:solidFill>
              </a:rPr>
              <a:t>Discover the file resource's:</a:t>
            </a:r>
          </a:p>
          <a:p>
            <a:pPr marL="800082" lvl="1" indent="-342900" algn="l">
              <a:buFontTx/>
              <a:buChar char="•"/>
            </a:pPr>
            <a:r>
              <a:rPr lang="en-US" sz="2000" dirty="0" smtClean="0">
                <a:solidFill>
                  <a:schemeClr val="tx1"/>
                </a:solidFill>
              </a:rPr>
              <a:t>default action</a:t>
            </a:r>
          </a:p>
          <a:p>
            <a:pPr marL="800082" lvl="1" indent="-342900" algn="l">
              <a:buFontTx/>
              <a:buChar char="•"/>
            </a:pPr>
            <a:r>
              <a:rPr lang="en-US" sz="2000" dirty="0" smtClean="0">
                <a:solidFill>
                  <a:schemeClr val="tx1"/>
                </a:solidFill>
              </a:rPr>
              <a:t>default values for </a:t>
            </a:r>
            <a:r>
              <a:rPr lang="en-US" sz="2000" dirty="0" smtClean="0">
                <a:solidFill>
                  <a:schemeClr val="tx1"/>
                </a:solidFill>
                <a:latin typeface="Inconsolata"/>
                <a:cs typeface="Inconsolata"/>
              </a:rPr>
              <a:t>mode</a:t>
            </a:r>
            <a:r>
              <a:rPr lang="en-US" sz="2000" dirty="0" smtClean="0">
                <a:solidFill>
                  <a:schemeClr val="tx1"/>
                </a:solidFill>
              </a:rPr>
              <a:t>, </a:t>
            </a:r>
            <a:r>
              <a:rPr lang="en-US" sz="2000" dirty="0" smtClean="0">
                <a:solidFill>
                  <a:schemeClr val="tx1"/>
                </a:solidFill>
                <a:latin typeface="Inconsolata"/>
                <a:cs typeface="Inconsolata"/>
              </a:rPr>
              <a:t>owner</a:t>
            </a:r>
            <a:r>
              <a:rPr lang="en-US" sz="2000" dirty="0" smtClean="0">
                <a:solidFill>
                  <a:schemeClr val="tx1"/>
                </a:solidFill>
              </a:rPr>
              <a:t>, and </a:t>
            </a:r>
            <a:r>
              <a:rPr lang="en-US" sz="2000" dirty="0" smtClean="0">
                <a:solidFill>
                  <a:schemeClr val="tx1"/>
                </a:solidFill>
                <a:latin typeface="Inconsolata"/>
                <a:cs typeface="Inconsolata"/>
              </a:rPr>
              <a:t>group</a:t>
            </a:r>
            <a:r>
              <a:rPr lang="en-US" sz="2000" dirty="0" smtClean="0">
                <a:solidFill>
                  <a:schemeClr val="tx1"/>
                </a:solidFill>
              </a:rPr>
              <a:t>.</a:t>
            </a:r>
            <a:endParaRPr lang="en-US" sz="2000" dirty="0" smtClean="0"/>
          </a:p>
          <a:p>
            <a:endParaRPr lang="en-US" sz="2400" b="1" dirty="0" smtClean="0"/>
          </a:p>
          <a:p>
            <a:r>
              <a:rPr lang="en-US" sz="2400" b="1" dirty="0" smtClean="0"/>
              <a:t>Update the </a:t>
            </a:r>
            <a:r>
              <a:rPr lang="en-US" sz="2400" b="1" dirty="0" smtClean="0">
                <a:latin typeface="Inconsolata"/>
                <a:cs typeface="Inconsolata"/>
              </a:rPr>
              <a:t>file</a:t>
            </a:r>
            <a:r>
              <a:rPr lang="en-US" sz="2400" b="1" dirty="0" smtClean="0"/>
              <a:t> policy in "</a:t>
            </a:r>
            <a:r>
              <a:rPr lang="en-US" sz="2400" b="1" dirty="0" err="1" smtClean="0"/>
              <a:t>hello.rb</a:t>
            </a:r>
            <a:r>
              <a:rPr lang="en-US" sz="2400" b="1" dirty="0" smtClean="0"/>
              <a:t>" to:</a:t>
            </a:r>
            <a:endParaRPr lang="en-US" sz="2400" b="1" dirty="0" smtClean="0">
              <a:solidFill>
                <a:srgbClr val="3E4346"/>
              </a:solidFill>
            </a:endParaRPr>
          </a:p>
          <a:p>
            <a:pPr lvl="1" algn="l"/>
            <a:r>
              <a:rPr lang="en-US" sz="2000" dirty="0" smtClean="0">
                <a:solidFill>
                  <a:srgbClr val="3E4346"/>
                </a:solidFill>
              </a:rPr>
              <a:t>The </a:t>
            </a:r>
            <a:r>
              <a:rPr lang="en-US" sz="2000" dirty="0" smtClean="0">
                <a:solidFill>
                  <a:srgbClr val="3E4346"/>
                </a:solidFill>
                <a:cs typeface="Inconsolata"/>
              </a:rPr>
              <a:t>file</a:t>
            </a:r>
            <a:r>
              <a:rPr lang="en-US" sz="2000" dirty="0" smtClean="0">
                <a:solidFill>
                  <a:srgbClr val="3E4346"/>
                </a:solidFill>
              </a:rPr>
              <a:t> named </a:t>
            </a:r>
            <a:r>
              <a:rPr lang="en-US" sz="2000" dirty="0" smtClean="0">
                <a:solidFill>
                  <a:srgbClr val="3E4346"/>
                </a:solidFill>
                <a:cs typeface="Inconsolata"/>
              </a:rPr>
              <a:t>"</a:t>
            </a:r>
            <a:r>
              <a:rPr lang="en-US" sz="2000" dirty="0" err="1" smtClean="0">
                <a:solidFill>
                  <a:srgbClr val="3E4346"/>
                </a:solidFill>
                <a:cs typeface="Inconsolata"/>
              </a:rPr>
              <a:t>hello.txt</a:t>
            </a:r>
            <a:r>
              <a:rPr lang="en-US" sz="2000" dirty="0" smtClean="0">
                <a:solidFill>
                  <a:srgbClr val="3E4346"/>
                </a:solidFill>
                <a:cs typeface="Inconsolata"/>
              </a:rPr>
              <a:t>" </a:t>
            </a:r>
            <a:r>
              <a:rPr lang="en-US" sz="2000" dirty="0" smtClean="0">
                <a:solidFill>
                  <a:srgbClr val="3E4346"/>
                </a:solidFill>
              </a:rPr>
              <a:t>should be </a:t>
            </a:r>
            <a:r>
              <a:rPr lang="en-US" sz="2000" dirty="0" smtClean="0">
                <a:solidFill>
                  <a:srgbClr val="3E4346"/>
                </a:solidFill>
                <a:cs typeface="Inconsolata"/>
              </a:rPr>
              <a:t>created</a:t>
            </a:r>
            <a:r>
              <a:rPr lang="en-US" sz="2000" dirty="0" smtClean="0">
                <a:solidFill>
                  <a:srgbClr val="3E4346"/>
                </a:solidFill>
              </a:rPr>
              <a:t> with the </a:t>
            </a:r>
            <a:r>
              <a:rPr lang="en-US" sz="2000" dirty="0" smtClean="0">
                <a:solidFill>
                  <a:srgbClr val="3E4346"/>
                </a:solidFill>
                <a:cs typeface="Inconsolata"/>
              </a:rPr>
              <a:t>content</a:t>
            </a:r>
            <a:r>
              <a:rPr lang="en-US" sz="2000" b="1" dirty="0" smtClean="0">
                <a:solidFill>
                  <a:srgbClr val="3E4346"/>
                </a:solidFill>
              </a:rPr>
              <a:t> </a:t>
            </a:r>
            <a:r>
              <a:rPr lang="en-US" sz="2000" dirty="0" smtClean="0">
                <a:solidFill>
                  <a:srgbClr val="3E4346"/>
                </a:solidFill>
              </a:rPr>
              <a:t>"Hello, world!", </a:t>
            </a:r>
            <a:r>
              <a:rPr lang="en-US" sz="2000" dirty="0" smtClean="0">
                <a:solidFill>
                  <a:srgbClr val="3E4346"/>
                </a:solidFill>
                <a:cs typeface="Inconsolata"/>
              </a:rPr>
              <a:t>mode</a:t>
            </a:r>
            <a:r>
              <a:rPr lang="en-US" sz="2000" dirty="0" smtClean="0">
                <a:solidFill>
                  <a:srgbClr val="3E4346"/>
                </a:solidFill>
              </a:rPr>
              <a:t> "0644", </a:t>
            </a:r>
            <a:r>
              <a:rPr lang="en-US" sz="2000" dirty="0" smtClean="0">
                <a:solidFill>
                  <a:srgbClr val="3E4346"/>
                </a:solidFill>
                <a:cs typeface="Inconsolata"/>
              </a:rPr>
              <a:t>owner</a:t>
            </a:r>
            <a:r>
              <a:rPr lang="en-US" sz="2000" dirty="0" smtClean="0">
                <a:solidFill>
                  <a:srgbClr val="3E4346"/>
                </a:solidFill>
              </a:rPr>
              <a:t> is "root", and </a:t>
            </a:r>
            <a:r>
              <a:rPr lang="en-US" sz="2000" dirty="0" smtClean="0">
                <a:solidFill>
                  <a:srgbClr val="3E4346"/>
                </a:solidFill>
                <a:cs typeface="Inconsolata"/>
              </a:rPr>
              <a:t>group</a:t>
            </a:r>
            <a:r>
              <a:rPr lang="en-US" sz="2000" dirty="0" smtClean="0">
                <a:solidFill>
                  <a:srgbClr val="3E4346"/>
                </a:solidFill>
              </a:rPr>
              <a:t> is "root"</a:t>
            </a:r>
          </a:p>
          <a:p>
            <a:endParaRPr lang="en-US" sz="2400" dirty="0">
              <a:solidFill>
                <a:srgbClr val="3E4346"/>
              </a:solidFill>
            </a:endParaRPr>
          </a:p>
        </p:txBody>
      </p:sp>
    </p:spTree>
    <p:extLst>
      <p:ext uri="{BB962C8B-B14F-4D97-AF65-F5344CB8AC3E}">
        <p14:creationId xmlns:p14="http://schemas.microsoft.com/office/powerpoint/2010/main" val="4080617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updated file resource</a:t>
            </a:r>
            <a:endParaRPr lang="en-US" dirty="0"/>
          </a:p>
        </p:txBody>
      </p:sp>
      <p:sp>
        <p:nvSpPr>
          <p:cNvPr id="3" name="Content Placeholder 2"/>
          <p:cNvSpPr>
            <a:spLocks noGrp="1"/>
          </p:cNvSpPr>
          <p:nvPr>
            <p:ph sz="quarter" idx="10"/>
          </p:nvPr>
        </p:nvSpPr>
        <p:spPr/>
        <p:txBody>
          <a:bodyPr/>
          <a:lstStyle/>
          <a:p>
            <a:r>
              <a:rPr lang="en-US" dirty="0"/>
              <a:t>file "</a:t>
            </a:r>
            <a:r>
              <a:rPr lang="en-US" dirty="0" err="1"/>
              <a:t>hello.txt</a:t>
            </a:r>
            <a:r>
              <a:rPr lang="en-US" dirty="0"/>
              <a:t>" do</a:t>
            </a:r>
          </a:p>
          <a:p>
            <a:r>
              <a:rPr lang="en-US" dirty="0"/>
              <a:t>  content "Hello, world!"</a:t>
            </a:r>
          </a:p>
          <a:p>
            <a:r>
              <a:rPr lang="en-US" dirty="0" smtClean="0"/>
              <a:t>  mode </a:t>
            </a:r>
            <a:r>
              <a:rPr lang="en-US" dirty="0"/>
              <a:t>"0644"</a:t>
            </a:r>
          </a:p>
          <a:p>
            <a:r>
              <a:rPr lang="en-US" dirty="0"/>
              <a:t>  owner "root"</a:t>
            </a:r>
          </a:p>
          <a:p>
            <a:r>
              <a:rPr lang="en-US" dirty="0"/>
              <a:t>  group "root</a:t>
            </a:r>
            <a:r>
              <a:rPr lang="en-US" dirty="0" smtClean="0"/>
              <a:t>"</a:t>
            </a:r>
          </a:p>
          <a:p>
            <a:r>
              <a:rPr lang="en-US" dirty="0" smtClean="0"/>
              <a:t>  action :create</a:t>
            </a:r>
            <a:endParaRPr lang="en-US" dirty="0"/>
          </a:p>
          <a:p>
            <a:r>
              <a:rPr lang="en-US" dirty="0"/>
              <a:t>end</a:t>
            </a:r>
          </a:p>
        </p:txBody>
      </p:sp>
      <p:sp>
        <p:nvSpPr>
          <p:cNvPr id="4" name="Text Placeholder 3"/>
          <p:cNvSpPr>
            <a:spLocks noGrp="1"/>
          </p:cNvSpPr>
          <p:nvPr>
            <p:ph type="body" sz="quarter" idx="11"/>
          </p:nvPr>
        </p:nvSpPr>
        <p:spPr/>
        <p:txBody>
          <a:bodyPr>
            <a:normAutofit fontScale="62500" lnSpcReduction="20000"/>
          </a:bodyPr>
          <a:lstStyle/>
          <a:p>
            <a:pPr>
              <a:lnSpc>
                <a:spcPct val="120000"/>
              </a:lnSpc>
            </a:pPr>
            <a:r>
              <a:rPr lang="en-US" dirty="0" err="1" smtClean="0"/>
              <a:t>hello.rb</a:t>
            </a:r>
            <a:endParaRPr lang="en-US" dirty="0"/>
          </a:p>
        </p:txBody>
      </p:sp>
      <p:sp>
        <p:nvSpPr>
          <p:cNvPr id="5" name="Content Placeholder 4"/>
          <p:cNvSpPr>
            <a:spLocks noGrp="1"/>
          </p:cNvSpPr>
          <p:nvPr>
            <p:ph sz="quarter" idx="12"/>
          </p:nvPr>
        </p:nvSpPr>
        <p:spPr/>
        <p:txBody>
          <a:bodyPr>
            <a:normAutofit lnSpcReduction="10000"/>
          </a:bodyPr>
          <a:lstStyle/>
          <a:p>
            <a:r>
              <a:rPr lang="en-US" sz="2800" dirty="0" smtClean="0"/>
              <a:t>The default action is to create (not necessary to define it).</a:t>
            </a:r>
          </a:p>
          <a:p>
            <a:endParaRPr lang="en-US" sz="2800" dirty="0" smtClean="0"/>
          </a:p>
          <a:p>
            <a:r>
              <a:rPr lang="en-US" sz="2800" dirty="0" smtClean="0"/>
              <a:t>The default mode is "0777".</a:t>
            </a:r>
          </a:p>
          <a:p>
            <a:endParaRPr lang="en-US" sz="2800" dirty="0" smtClean="0"/>
          </a:p>
          <a:p>
            <a:r>
              <a:rPr lang="en-US" sz="2800" dirty="0" smtClean="0"/>
              <a:t>The default owner is the current user (could change).</a:t>
            </a:r>
          </a:p>
          <a:p>
            <a:endParaRPr lang="en-US" sz="2800" dirty="0" smtClean="0"/>
          </a:p>
          <a:p>
            <a:r>
              <a:rPr lang="en-US" sz="2800" dirty="0" smtClean="0"/>
              <a:t>The default group is the POSIX group (if available).</a:t>
            </a:r>
            <a:endParaRPr lang="en-US" sz="2800" dirty="0"/>
          </a:p>
        </p:txBody>
      </p:sp>
      <p:sp>
        <p:nvSpPr>
          <p:cNvPr id="12" name="Text Placeholder 6"/>
          <p:cNvSpPr>
            <a:spLocks noGrp="1"/>
          </p:cNvSpPr>
          <p:nvPr>
            <p:ph type="body" sz="quarter" idx="14"/>
          </p:nvPr>
        </p:nvSpPr>
        <p:spPr>
          <a:xfrm>
            <a:off x="840812" y="2655989"/>
            <a:ext cx="5283200" cy="469900"/>
          </a:xfrm>
        </p:spPr>
        <p:txBody>
          <a:bodyPr/>
          <a:lstStyle/>
          <a:p>
            <a:r>
              <a:rPr lang="en-US" dirty="0" smtClean="0"/>
              <a:t>+</a:t>
            </a:r>
            <a:endParaRPr lang="en-US" dirty="0"/>
          </a:p>
        </p:txBody>
      </p:sp>
      <p:sp>
        <p:nvSpPr>
          <p:cNvPr id="13" name="Text Placeholder 6"/>
          <p:cNvSpPr>
            <a:spLocks noGrp="1"/>
          </p:cNvSpPr>
          <p:nvPr>
            <p:ph type="body" sz="quarter" idx="14"/>
          </p:nvPr>
        </p:nvSpPr>
        <p:spPr>
          <a:xfrm>
            <a:off x="840812" y="3143250"/>
            <a:ext cx="5283200" cy="469900"/>
          </a:xfrm>
        </p:spPr>
        <p:txBody>
          <a:bodyPr/>
          <a:lstStyle/>
          <a:p>
            <a:r>
              <a:rPr lang="en-US" dirty="0" smtClean="0"/>
              <a:t>+</a:t>
            </a:r>
            <a:endParaRPr lang="en-US" dirty="0"/>
          </a:p>
        </p:txBody>
      </p:sp>
      <p:sp>
        <p:nvSpPr>
          <p:cNvPr id="14" name="Text Placeholder 6"/>
          <p:cNvSpPr>
            <a:spLocks noGrp="1"/>
          </p:cNvSpPr>
          <p:nvPr>
            <p:ph type="body" sz="quarter" idx="14"/>
          </p:nvPr>
        </p:nvSpPr>
        <p:spPr>
          <a:xfrm>
            <a:off x="840812" y="3626106"/>
            <a:ext cx="5283200" cy="469900"/>
          </a:xfrm>
        </p:spPr>
        <p:txBody>
          <a:bodyPr/>
          <a:lstStyle/>
          <a:p>
            <a:r>
              <a:rPr lang="en-US" dirty="0" smtClean="0"/>
              <a:t>+</a:t>
            </a:r>
            <a:endParaRPr lang="en-US" dirty="0"/>
          </a:p>
        </p:txBody>
      </p:sp>
    </p:spTree>
    <p:extLst>
      <p:ext uri="{BB962C8B-B14F-4D97-AF65-F5344CB8AC3E}">
        <p14:creationId xmlns:p14="http://schemas.microsoft.com/office/powerpoint/2010/main" val="2303492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Tree>
    <p:extLst>
      <p:ext uri="{BB962C8B-B14F-4D97-AF65-F5344CB8AC3E}">
        <p14:creationId xmlns:p14="http://schemas.microsoft.com/office/powerpoint/2010/main" val="3054070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Workstation Setup</a:t>
            </a:r>
            <a:endParaRPr lang="en-US" dirty="0"/>
          </a:p>
        </p:txBody>
      </p:sp>
      <p:sp>
        <p:nvSpPr>
          <p:cNvPr id="3" name="Text Placeholder 2"/>
          <p:cNvSpPr>
            <a:spLocks noGrp="1"/>
          </p:cNvSpPr>
          <p:nvPr>
            <p:ph type="body" sz="quarter" idx="10"/>
          </p:nvPr>
        </p:nvSpPr>
        <p:spPr>
          <a:xfrm>
            <a:off x="2259204" y="4492072"/>
            <a:ext cx="8488899" cy="1907089"/>
          </a:xfrm>
        </p:spPr>
        <p:txBody>
          <a:bodyPr>
            <a:normAutofit/>
          </a:bodyPr>
          <a:lstStyle/>
          <a:p>
            <a:r>
              <a:rPr lang="en-US" dirty="0"/>
              <a:t>Create a </a:t>
            </a:r>
            <a:r>
              <a:rPr lang="en-US" dirty="0" smtClean="0"/>
              <a:t>recipe file named </a:t>
            </a:r>
            <a:r>
              <a:rPr lang="en-US" dirty="0" smtClean="0">
                <a:latin typeface="Inconsolata"/>
                <a:cs typeface="Inconsolata"/>
              </a:rPr>
              <a:t>"</a:t>
            </a:r>
            <a:r>
              <a:rPr lang="en-US" dirty="0" err="1" smtClean="0">
                <a:latin typeface="Inconsolata"/>
                <a:cs typeface="Inconsolata"/>
              </a:rPr>
              <a:t>setup.rb</a:t>
            </a:r>
            <a:r>
              <a:rPr lang="en-US" dirty="0" smtClean="0">
                <a:latin typeface="Inconsolata"/>
                <a:cs typeface="Inconsolata"/>
              </a:rPr>
              <a:t>"</a:t>
            </a:r>
            <a:r>
              <a:rPr lang="en-US" dirty="0" smtClean="0"/>
              <a:t> </a:t>
            </a:r>
            <a:r>
              <a:rPr lang="en-US" dirty="0"/>
              <a:t>that defines the policy: </a:t>
            </a:r>
            <a:endParaRPr lang="en-US" dirty="0" smtClean="0"/>
          </a:p>
          <a:p>
            <a:endParaRPr lang="en-US" dirty="0" smtClean="0"/>
          </a:p>
          <a:p>
            <a:pPr marL="342900" indent="-342900">
              <a:buFont typeface="+mj-lt"/>
              <a:buAutoNum type="arabicPeriod"/>
            </a:pPr>
            <a:r>
              <a:rPr lang="en-US" dirty="0" smtClean="0"/>
              <a:t>Installs the $EDITOR</a:t>
            </a:r>
          </a:p>
          <a:p>
            <a:pPr marL="342900" indent="-342900">
              <a:buFont typeface="+mj-lt"/>
              <a:buAutoNum type="arabicPeriod"/>
            </a:pPr>
            <a:r>
              <a:rPr lang="en-US" dirty="0" smtClean="0"/>
              <a:t>Install the </a:t>
            </a:r>
            <a:r>
              <a:rPr lang="en-US" dirty="0" smtClean="0">
                <a:latin typeface="Inconsolata"/>
                <a:cs typeface="Inconsolata"/>
              </a:rPr>
              <a:t>tree </a:t>
            </a:r>
            <a:r>
              <a:rPr lang="en-US" dirty="0" smtClean="0"/>
              <a:t>package</a:t>
            </a:r>
          </a:p>
          <a:p>
            <a:pPr marL="342900" indent="-342900">
              <a:buFont typeface="+mj-lt"/>
              <a:buAutoNum type="arabicPeriod"/>
            </a:pPr>
            <a:r>
              <a:rPr lang="en-US" dirty="0" smtClean="0"/>
              <a:t>Setting </a:t>
            </a:r>
            <a:r>
              <a:rPr lang="en-US" dirty="0"/>
              <a:t>up a </a:t>
            </a:r>
            <a:r>
              <a:rPr lang="en-US" dirty="0" smtClean="0"/>
              <a:t>customized Message of the Day (MOTD)</a:t>
            </a:r>
          </a:p>
        </p:txBody>
      </p:sp>
      <p:sp>
        <p:nvSpPr>
          <p:cNvPr id="4" name="Content Placeholder 3"/>
          <p:cNvSpPr>
            <a:spLocks noGrp="1"/>
          </p:cNvSpPr>
          <p:nvPr>
            <p:ph sz="quarter" idx="11"/>
          </p:nvPr>
        </p:nvSpPr>
        <p:spPr/>
        <p:txBody>
          <a:bodyPr/>
          <a:lstStyle/>
          <a:p>
            <a:r>
              <a:rPr lang="en-US" dirty="0" smtClean="0"/>
              <a:t>Alright, it seems like I could create a recipe file to setup this workstation.</a:t>
            </a:r>
            <a:endParaRPr lang="en-US" dirty="0"/>
          </a:p>
        </p:txBody>
      </p:sp>
    </p:spTree>
    <p:extLst>
      <p:ext uri="{BB962C8B-B14F-4D97-AF65-F5344CB8AC3E}">
        <p14:creationId xmlns:p14="http://schemas.microsoft.com/office/powerpoint/2010/main" val="3820428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Installing our Editor</a:t>
            </a:r>
            <a:endParaRPr lang="en-US" dirty="0"/>
          </a:p>
        </p:txBody>
      </p:sp>
      <p:sp>
        <p:nvSpPr>
          <p:cNvPr id="3" name="Content Placeholder 2"/>
          <p:cNvSpPr>
            <a:spLocks noGrp="1"/>
          </p:cNvSpPr>
          <p:nvPr>
            <p:ph sz="quarter" idx="10"/>
          </p:nvPr>
        </p:nvSpPr>
        <p:spPr/>
        <p:txBody>
          <a:bodyPr anchor="ctr">
            <a:noAutofit/>
          </a:bodyPr>
          <a:lstStyle/>
          <a:p>
            <a:pPr algn="ctr"/>
            <a:r>
              <a:rPr lang="en-US" sz="13800" dirty="0"/>
              <a:t>?</a:t>
            </a:r>
          </a:p>
        </p:txBody>
      </p:sp>
      <p:sp>
        <p:nvSpPr>
          <p:cNvPr id="4" name="Content Placeholder 3"/>
          <p:cNvSpPr>
            <a:spLocks noGrp="1"/>
          </p:cNvSpPr>
          <p:nvPr>
            <p:ph sz="quarter" idx="12"/>
          </p:nvPr>
        </p:nvSpPr>
        <p:spPr/>
        <p:txBody>
          <a:bodyPr/>
          <a:lstStyle/>
          <a:p>
            <a:r>
              <a:rPr lang="en-US" dirty="0" smtClean="0"/>
              <a:t>The </a:t>
            </a:r>
            <a:r>
              <a:rPr lang="en-US" dirty="0" smtClean="0">
                <a:cs typeface="Inconsolata"/>
              </a:rPr>
              <a:t>package</a:t>
            </a:r>
            <a:r>
              <a:rPr lang="en-US" dirty="0" smtClean="0"/>
              <a:t> named "$EDITOR" is installed.</a:t>
            </a:r>
            <a:endParaRPr lang="en-US" dirty="0"/>
          </a:p>
        </p:txBody>
      </p:sp>
      <p:sp>
        <p:nvSpPr>
          <p:cNvPr id="5" name="Rectangle 4"/>
          <p:cNvSpPr/>
          <p:nvPr/>
        </p:nvSpPr>
        <p:spPr>
          <a:xfrm>
            <a:off x="3559357" y="6363568"/>
            <a:ext cx="5073286" cy="369332"/>
          </a:xfrm>
          <a:prstGeom prst="rect">
            <a:avLst/>
          </a:prstGeom>
        </p:spPr>
        <p:txBody>
          <a:bodyPr wrap="none">
            <a:spAutoFit/>
          </a:bodyPr>
          <a:lstStyle/>
          <a:p>
            <a:pPr algn="ctr"/>
            <a:r>
              <a:rPr lang="en-US" dirty="0">
                <a:cs typeface="Inconsolata"/>
              </a:rPr>
              <a:t>http://</a:t>
            </a:r>
            <a:r>
              <a:rPr lang="en-US" dirty="0" err="1">
                <a:cs typeface="Inconsolata"/>
              </a:rPr>
              <a:t>docs.chef.io</a:t>
            </a:r>
            <a:r>
              <a:rPr lang="en-US" dirty="0">
                <a:cs typeface="Inconsolata"/>
              </a:rPr>
              <a:t>/chef/</a:t>
            </a:r>
            <a:r>
              <a:rPr lang="en-US" dirty="0" err="1">
                <a:cs typeface="Inconsolata"/>
              </a:rPr>
              <a:t>resources.html#package</a:t>
            </a:r>
            <a:endParaRPr lang="en-US" dirty="0">
              <a:cs typeface="Inconsolata"/>
            </a:endParaRPr>
          </a:p>
        </p:txBody>
      </p:sp>
    </p:spTree>
    <p:extLst>
      <p:ext uri="{BB962C8B-B14F-4D97-AF65-F5344CB8AC3E}">
        <p14:creationId xmlns:p14="http://schemas.microsoft.com/office/powerpoint/2010/main" val="1314373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Installing the tree package</a:t>
            </a:r>
            <a:endParaRPr lang="en-US" dirty="0"/>
          </a:p>
        </p:txBody>
      </p:sp>
      <p:sp>
        <p:nvSpPr>
          <p:cNvPr id="3" name="Content Placeholder 2"/>
          <p:cNvSpPr>
            <a:spLocks noGrp="1"/>
          </p:cNvSpPr>
          <p:nvPr>
            <p:ph sz="quarter" idx="10"/>
          </p:nvPr>
        </p:nvSpPr>
        <p:spPr/>
        <p:txBody>
          <a:bodyPr anchor="ctr">
            <a:noAutofit/>
          </a:bodyPr>
          <a:lstStyle/>
          <a:p>
            <a:pPr algn="ctr"/>
            <a:r>
              <a:rPr lang="en-US" sz="13800" dirty="0"/>
              <a:t>?</a:t>
            </a:r>
          </a:p>
        </p:txBody>
      </p:sp>
      <p:sp>
        <p:nvSpPr>
          <p:cNvPr id="4" name="Content Placeholder 3"/>
          <p:cNvSpPr>
            <a:spLocks noGrp="1"/>
          </p:cNvSpPr>
          <p:nvPr>
            <p:ph sz="quarter" idx="12"/>
          </p:nvPr>
        </p:nvSpPr>
        <p:spPr/>
        <p:txBody>
          <a:bodyPr/>
          <a:lstStyle/>
          <a:p>
            <a:r>
              <a:rPr lang="en-US" dirty="0" smtClean="0"/>
              <a:t>The </a:t>
            </a:r>
            <a:r>
              <a:rPr lang="en-US" dirty="0" smtClean="0">
                <a:cs typeface="Inconsolata"/>
              </a:rPr>
              <a:t>package</a:t>
            </a:r>
            <a:r>
              <a:rPr lang="en-US" dirty="0" smtClean="0"/>
              <a:t> named tree is installed.</a:t>
            </a:r>
            <a:endParaRPr lang="en-US" dirty="0"/>
          </a:p>
        </p:txBody>
      </p:sp>
      <p:sp>
        <p:nvSpPr>
          <p:cNvPr id="6" name="Rectangle 5"/>
          <p:cNvSpPr/>
          <p:nvPr/>
        </p:nvSpPr>
        <p:spPr>
          <a:xfrm>
            <a:off x="3559357" y="6363568"/>
            <a:ext cx="5073286" cy="369332"/>
          </a:xfrm>
          <a:prstGeom prst="rect">
            <a:avLst/>
          </a:prstGeom>
        </p:spPr>
        <p:txBody>
          <a:bodyPr wrap="none">
            <a:spAutoFit/>
          </a:bodyPr>
          <a:lstStyle/>
          <a:p>
            <a:pPr algn="ctr"/>
            <a:r>
              <a:rPr lang="en-US" dirty="0">
                <a:cs typeface="Inconsolata"/>
              </a:rPr>
              <a:t>http://</a:t>
            </a:r>
            <a:r>
              <a:rPr lang="en-US" dirty="0" err="1">
                <a:cs typeface="Inconsolata"/>
              </a:rPr>
              <a:t>docs.chef.io</a:t>
            </a:r>
            <a:r>
              <a:rPr lang="en-US" dirty="0">
                <a:cs typeface="Inconsolata"/>
              </a:rPr>
              <a:t>/chef/</a:t>
            </a:r>
            <a:r>
              <a:rPr lang="en-US" dirty="0" err="1">
                <a:cs typeface="Inconsolata"/>
              </a:rPr>
              <a:t>resources.html#package</a:t>
            </a:r>
            <a:endParaRPr lang="en-US" dirty="0">
              <a:cs typeface="Inconsolata"/>
            </a:endParaRPr>
          </a:p>
        </p:txBody>
      </p:sp>
    </p:spTree>
    <p:extLst>
      <p:ext uri="{BB962C8B-B14F-4D97-AF65-F5344CB8AC3E}">
        <p14:creationId xmlns:p14="http://schemas.microsoft.com/office/powerpoint/2010/main" val="450542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Setting up a customized MOTD </a:t>
            </a:r>
            <a:endParaRPr lang="en-US" dirty="0"/>
          </a:p>
        </p:txBody>
      </p:sp>
      <p:sp>
        <p:nvSpPr>
          <p:cNvPr id="3" name="Content Placeholder 2"/>
          <p:cNvSpPr>
            <a:spLocks noGrp="1"/>
          </p:cNvSpPr>
          <p:nvPr>
            <p:ph sz="quarter" idx="10"/>
          </p:nvPr>
        </p:nvSpPr>
        <p:spPr/>
        <p:txBody>
          <a:bodyPr anchor="ctr">
            <a:normAutofit/>
          </a:bodyPr>
          <a:lstStyle/>
          <a:p>
            <a:pPr algn="ctr"/>
            <a:r>
              <a:rPr lang="en-US" sz="13800" dirty="0" smtClean="0"/>
              <a:t>?</a:t>
            </a:r>
            <a:endParaRPr lang="en-US" sz="13800" dirty="0"/>
          </a:p>
        </p:txBody>
      </p:sp>
      <p:sp>
        <p:nvSpPr>
          <p:cNvPr id="4" name="Content Placeholder 3"/>
          <p:cNvSpPr>
            <a:spLocks noGrp="1"/>
          </p:cNvSpPr>
          <p:nvPr>
            <p:ph sz="quarter" idx="12"/>
          </p:nvPr>
        </p:nvSpPr>
        <p:spPr/>
        <p:txBody>
          <a:bodyPr>
            <a:normAutofit/>
          </a:bodyPr>
          <a:lstStyle/>
          <a:p>
            <a:pPr>
              <a:lnSpc>
                <a:spcPct val="110000"/>
              </a:lnSpc>
            </a:pPr>
            <a:r>
              <a:rPr lang="en-US" sz="2800" dirty="0" smtClean="0"/>
              <a:t>The </a:t>
            </a:r>
            <a:r>
              <a:rPr lang="en-US" sz="2800" dirty="0" smtClean="0">
                <a:cs typeface="Inconsolata"/>
              </a:rPr>
              <a:t>file</a:t>
            </a:r>
            <a:r>
              <a:rPr lang="en-US" sz="2800" dirty="0" smtClean="0"/>
              <a:t> named "/</a:t>
            </a:r>
            <a:r>
              <a:rPr lang="en-US" sz="2800" dirty="0" err="1" smtClean="0"/>
              <a:t>etc</a:t>
            </a:r>
            <a:r>
              <a:rPr lang="en-US" sz="2800" dirty="0" smtClean="0"/>
              <a:t>/</a:t>
            </a:r>
            <a:r>
              <a:rPr lang="en-US" sz="2800" dirty="0" err="1" smtClean="0"/>
              <a:t>motd</a:t>
            </a:r>
            <a:r>
              <a:rPr lang="en-US" sz="2800" dirty="0" smtClean="0"/>
              <a:t>" is created with the </a:t>
            </a:r>
            <a:r>
              <a:rPr lang="en-US" sz="2800" dirty="0" smtClean="0">
                <a:cs typeface="Inconsolata"/>
              </a:rPr>
              <a:t>content</a:t>
            </a:r>
            <a:r>
              <a:rPr lang="en-US" sz="2800" dirty="0" smtClean="0"/>
              <a:t> </a:t>
            </a:r>
            <a:r>
              <a:rPr lang="en-US" sz="2800" dirty="0"/>
              <a:t>"Property of ..."</a:t>
            </a:r>
            <a:r>
              <a:rPr lang="en-US" sz="2800" dirty="0" smtClean="0"/>
              <a:t>.</a:t>
            </a:r>
          </a:p>
        </p:txBody>
      </p:sp>
      <p:sp>
        <p:nvSpPr>
          <p:cNvPr id="6" name="Rectangle 5"/>
          <p:cNvSpPr/>
          <p:nvPr/>
        </p:nvSpPr>
        <p:spPr>
          <a:xfrm>
            <a:off x="3848179" y="6363568"/>
            <a:ext cx="4495642" cy="369332"/>
          </a:xfrm>
          <a:prstGeom prst="rect">
            <a:avLst/>
          </a:prstGeom>
        </p:spPr>
        <p:txBody>
          <a:bodyPr wrap="none">
            <a:spAutoFit/>
          </a:bodyPr>
          <a:lstStyle/>
          <a:p>
            <a:pPr algn="ctr"/>
            <a:r>
              <a:rPr lang="en-US" dirty="0">
                <a:cs typeface="Inconsolata"/>
              </a:rPr>
              <a:t>http://</a:t>
            </a:r>
            <a:r>
              <a:rPr lang="en-US" dirty="0" err="1">
                <a:cs typeface="Inconsolata"/>
              </a:rPr>
              <a:t>docs.chef.io</a:t>
            </a:r>
            <a:r>
              <a:rPr lang="en-US" dirty="0">
                <a:cs typeface="Inconsolata"/>
              </a:rPr>
              <a:t>/chef/</a:t>
            </a:r>
            <a:r>
              <a:rPr lang="en-US" dirty="0" err="1">
                <a:cs typeface="Inconsolata"/>
              </a:rPr>
              <a:t>resources.html</a:t>
            </a:r>
            <a:r>
              <a:rPr lang="en-US" dirty="0" err="1" smtClean="0">
                <a:cs typeface="Inconsolata"/>
              </a:rPr>
              <a:t>#file</a:t>
            </a:r>
            <a:endParaRPr lang="en-US" dirty="0">
              <a:cs typeface="Inconsolata"/>
            </a:endParaRPr>
          </a:p>
        </p:txBody>
      </p:sp>
    </p:spTree>
    <p:extLst>
      <p:ext uri="{BB962C8B-B14F-4D97-AF65-F5344CB8AC3E}">
        <p14:creationId xmlns:p14="http://schemas.microsoft.com/office/powerpoint/2010/main" val="604421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Workstation Setup</a:t>
            </a:r>
            <a:endParaRPr lang="en-US" dirty="0"/>
          </a:p>
        </p:txBody>
      </p:sp>
      <p:sp>
        <p:nvSpPr>
          <p:cNvPr id="3" name="Subtitle 2"/>
          <p:cNvSpPr>
            <a:spLocks noGrp="1"/>
          </p:cNvSpPr>
          <p:nvPr>
            <p:ph type="subTitle" idx="1"/>
          </p:nvPr>
        </p:nvSpPr>
        <p:spPr>
          <a:xfrm>
            <a:off x="2260314" y="2629588"/>
            <a:ext cx="8230599" cy="2835509"/>
          </a:xfrm>
        </p:spPr>
        <p:txBody>
          <a:bodyPr>
            <a:noAutofit/>
          </a:bodyPr>
          <a:lstStyle/>
          <a:p>
            <a:r>
              <a:rPr lang="en-US" sz="2400" dirty="0"/>
              <a:t>Create a recipe file named </a:t>
            </a:r>
            <a:r>
              <a:rPr lang="en-US" sz="2400" dirty="0">
                <a:latin typeface="Inconsolata"/>
                <a:cs typeface="Inconsolata"/>
              </a:rPr>
              <a:t>"</a:t>
            </a:r>
            <a:r>
              <a:rPr lang="en-US" sz="2400" dirty="0" err="1">
                <a:latin typeface="Inconsolata"/>
                <a:cs typeface="Inconsolata"/>
              </a:rPr>
              <a:t>setup.rb</a:t>
            </a:r>
            <a:r>
              <a:rPr lang="en-US" sz="2400" dirty="0">
                <a:latin typeface="Inconsolata"/>
                <a:cs typeface="Inconsolata"/>
              </a:rPr>
              <a:t>"</a:t>
            </a:r>
            <a:r>
              <a:rPr lang="en-US" sz="2400" dirty="0"/>
              <a:t> that defines the policy: </a:t>
            </a:r>
          </a:p>
          <a:p>
            <a:endParaRPr lang="en-US" sz="2400" dirty="0"/>
          </a:p>
          <a:p>
            <a:pPr marL="800082" lvl="1" indent="-342900" algn="l">
              <a:buFont typeface="Wingdings" charset="2"/>
              <a:buChar char="q"/>
            </a:pPr>
            <a:r>
              <a:rPr lang="en-US" sz="2000" dirty="0">
                <a:solidFill>
                  <a:srgbClr val="3E4346"/>
                </a:solidFill>
              </a:rPr>
              <a:t>The </a:t>
            </a:r>
            <a:r>
              <a:rPr lang="en-US" sz="2000" dirty="0">
                <a:solidFill>
                  <a:srgbClr val="3E4346"/>
                </a:solidFill>
                <a:cs typeface="Inconsolata"/>
              </a:rPr>
              <a:t>package</a:t>
            </a:r>
            <a:r>
              <a:rPr lang="en-US" sz="2000" dirty="0">
                <a:solidFill>
                  <a:srgbClr val="3E4346"/>
                </a:solidFill>
              </a:rPr>
              <a:t> named "$EDITOR" is installed</a:t>
            </a:r>
            <a:r>
              <a:rPr lang="en-US" sz="2000" dirty="0" smtClean="0">
                <a:solidFill>
                  <a:srgbClr val="3E4346"/>
                </a:solidFill>
              </a:rPr>
              <a:t>.</a:t>
            </a:r>
          </a:p>
          <a:p>
            <a:pPr marL="800082" lvl="1" indent="-342900" algn="l">
              <a:buFont typeface="Wingdings" charset="2"/>
              <a:buChar char="q"/>
            </a:pPr>
            <a:r>
              <a:rPr lang="en-US" sz="2000" dirty="0">
                <a:solidFill>
                  <a:srgbClr val="3E4346"/>
                </a:solidFill>
              </a:rPr>
              <a:t>The </a:t>
            </a:r>
            <a:r>
              <a:rPr lang="en-US" sz="2000" dirty="0">
                <a:solidFill>
                  <a:srgbClr val="3E4346"/>
                </a:solidFill>
                <a:cs typeface="Inconsolata"/>
              </a:rPr>
              <a:t>package</a:t>
            </a:r>
            <a:r>
              <a:rPr lang="en-US" sz="2000" dirty="0">
                <a:solidFill>
                  <a:srgbClr val="3E4346"/>
                </a:solidFill>
              </a:rPr>
              <a:t> named tree is installed</a:t>
            </a:r>
            <a:r>
              <a:rPr lang="en-US" sz="2000" dirty="0" smtClean="0">
                <a:solidFill>
                  <a:srgbClr val="3E4346"/>
                </a:solidFill>
              </a:rPr>
              <a:t>.</a:t>
            </a:r>
          </a:p>
          <a:p>
            <a:pPr marL="800082" lvl="1" indent="-342900" algn="l">
              <a:buFont typeface="Wingdings" charset="2"/>
              <a:buChar char="q"/>
            </a:pPr>
            <a:r>
              <a:rPr lang="en-US" sz="2000" dirty="0">
                <a:solidFill>
                  <a:srgbClr val="3E4346"/>
                </a:solidFill>
              </a:rPr>
              <a:t>The </a:t>
            </a:r>
            <a:r>
              <a:rPr lang="en-US" sz="2000" dirty="0">
                <a:solidFill>
                  <a:srgbClr val="3E4346"/>
                </a:solidFill>
                <a:cs typeface="Inconsolata"/>
              </a:rPr>
              <a:t>file</a:t>
            </a:r>
            <a:r>
              <a:rPr lang="en-US" sz="2000" dirty="0">
                <a:solidFill>
                  <a:srgbClr val="3E4346"/>
                </a:solidFill>
              </a:rPr>
              <a:t> named "/</a:t>
            </a:r>
            <a:r>
              <a:rPr lang="en-US" sz="2000" dirty="0" err="1">
                <a:solidFill>
                  <a:srgbClr val="3E4346"/>
                </a:solidFill>
              </a:rPr>
              <a:t>etc</a:t>
            </a:r>
            <a:r>
              <a:rPr lang="en-US" sz="2000" dirty="0">
                <a:solidFill>
                  <a:srgbClr val="3E4346"/>
                </a:solidFill>
              </a:rPr>
              <a:t>/</a:t>
            </a:r>
            <a:r>
              <a:rPr lang="en-US" sz="2000" dirty="0" err="1">
                <a:solidFill>
                  <a:srgbClr val="3E4346"/>
                </a:solidFill>
              </a:rPr>
              <a:t>motd</a:t>
            </a:r>
            <a:r>
              <a:rPr lang="en-US" sz="2000" dirty="0">
                <a:solidFill>
                  <a:srgbClr val="3E4346"/>
                </a:solidFill>
              </a:rPr>
              <a:t>" is created with the </a:t>
            </a:r>
            <a:r>
              <a:rPr lang="en-US" sz="2000" dirty="0">
                <a:solidFill>
                  <a:srgbClr val="3E4346"/>
                </a:solidFill>
                <a:cs typeface="Inconsolata"/>
              </a:rPr>
              <a:t>content</a:t>
            </a:r>
            <a:r>
              <a:rPr lang="en-US" sz="2000" dirty="0">
                <a:solidFill>
                  <a:srgbClr val="3E4346"/>
                </a:solidFill>
              </a:rPr>
              <a:t> "Property of ...".</a:t>
            </a:r>
          </a:p>
          <a:p>
            <a:pPr marL="342900" indent="-342900">
              <a:buFont typeface="+mj-lt"/>
              <a:buAutoNum type="arabicPeriod"/>
            </a:pPr>
            <a:endParaRPr lang="en-US" sz="2400" dirty="0"/>
          </a:p>
          <a:p>
            <a:pPr marL="342900" indent="-342900">
              <a:buFont typeface="+mj-lt"/>
              <a:buAutoNum type="arabicPeriod"/>
            </a:pPr>
            <a:endParaRPr lang="en-US" sz="2400" dirty="0"/>
          </a:p>
        </p:txBody>
      </p:sp>
    </p:spTree>
    <p:extLst>
      <p:ext uri="{BB962C8B-B14F-4D97-AF65-F5344CB8AC3E}">
        <p14:creationId xmlns:p14="http://schemas.microsoft.com/office/powerpoint/2010/main" val="4104494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Workstation setup recipe file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package "nano"</a:t>
            </a:r>
          </a:p>
          <a:p>
            <a:r>
              <a:rPr lang="en-US" dirty="0"/>
              <a:t>package "vim"</a:t>
            </a:r>
          </a:p>
          <a:p>
            <a:r>
              <a:rPr lang="en-US" dirty="0"/>
              <a:t>package "emacs</a:t>
            </a:r>
            <a:r>
              <a:rPr lang="en-US" dirty="0" smtClean="0"/>
              <a:t>"</a:t>
            </a:r>
          </a:p>
          <a:p>
            <a:endParaRPr lang="en-US" dirty="0" smtClean="0"/>
          </a:p>
          <a:p>
            <a:r>
              <a:rPr lang="en-US" dirty="0" smtClean="0"/>
              <a:t>package "tree"</a:t>
            </a:r>
            <a:endParaRPr lang="en-US" dirty="0"/>
          </a:p>
          <a:p>
            <a:endParaRPr lang="en-US" dirty="0"/>
          </a:p>
          <a:p>
            <a:r>
              <a:rPr lang="en-US" dirty="0"/>
              <a:t>file "/</a:t>
            </a:r>
            <a:r>
              <a:rPr lang="en-US" dirty="0" err="1"/>
              <a:t>etc</a:t>
            </a:r>
            <a:r>
              <a:rPr lang="en-US" dirty="0"/>
              <a:t>/</a:t>
            </a:r>
            <a:r>
              <a:rPr lang="en-US" dirty="0" err="1"/>
              <a:t>motd</a:t>
            </a:r>
            <a:r>
              <a:rPr lang="en-US" dirty="0"/>
              <a:t>" do</a:t>
            </a:r>
          </a:p>
          <a:p>
            <a:r>
              <a:rPr lang="en-US" dirty="0"/>
              <a:t>  content "Property </a:t>
            </a:r>
            <a:r>
              <a:rPr lang="en-US" dirty="0" smtClean="0"/>
              <a:t>of .</a:t>
            </a:r>
            <a:r>
              <a:rPr lang="en-US" dirty="0"/>
              <a:t>.."</a:t>
            </a:r>
          </a:p>
          <a:p>
            <a:r>
              <a:rPr lang="en-US" dirty="0"/>
              <a:t>  mode "0644"</a:t>
            </a:r>
          </a:p>
          <a:p>
            <a:r>
              <a:rPr lang="en-US" dirty="0"/>
              <a:t>  owner "root"</a:t>
            </a:r>
          </a:p>
          <a:p>
            <a:r>
              <a:rPr lang="en-US" dirty="0"/>
              <a:t>  group "root"</a:t>
            </a:r>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err="1" smtClean="0"/>
              <a:t>setup.rb</a:t>
            </a:r>
            <a:endParaRPr lang="en-US" dirty="0"/>
          </a:p>
        </p:txBody>
      </p:sp>
      <p:sp>
        <p:nvSpPr>
          <p:cNvPr id="5" name="Content Placeholder 4"/>
          <p:cNvSpPr>
            <a:spLocks noGrp="1"/>
          </p:cNvSpPr>
          <p:nvPr>
            <p:ph sz="quarter" idx="12"/>
          </p:nvPr>
        </p:nvSpPr>
        <p:spPr/>
        <p:txBody>
          <a:bodyPr>
            <a:normAutofit/>
          </a:bodyPr>
          <a:lstStyle/>
          <a:p>
            <a:r>
              <a:rPr lang="en-US" sz="2800" dirty="0"/>
              <a:t>The package named "$EDITOR" is installed</a:t>
            </a:r>
            <a:r>
              <a:rPr lang="en-US" sz="2800" dirty="0" smtClean="0"/>
              <a:t>.</a:t>
            </a:r>
          </a:p>
          <a:p>
            <a:endParaRPr lang="en-US" sz="2800" dirty="0" smtClean="0"/>
          </a:p>
          <a:p>
            <a:r>
              <a:rPr lang="en-US" sz="2800" dirty="0" smtClean="0"/>
              <a:t>The package named tree is installed.</a:t>
            </a:r>
            <a:endParaRPr lang="en-US" sz="2800" dirty="0"/>
          </a:p>
          <a:p>
            <a:endParaRPr lang="en-US" sz="2800" dirty="0" smtClean="0"/>
          </a:p>
          <a:p>
            <a:r>
              <a:rPr lang="en-US" sz="2800" dirty="0"/>
              <a:t>The file named "/</a:t>
            </a:r>
            <a:r>
              <a:rPr lang="en-US" sz="2800" dirty="0" err="1"/>
              <a:t>etc</a:t>
            </a:r>
            <a:r>
              <a:rPr lang="en-US" sz="2800" dirty="0"/>
              <a:t>/</a:t>
            </a:r>
            <a:r>
              <a:rPr lang="en-US" sz="2800" dirty="0" err="1"/>
              <a:t>motd</a:t>
            </a:r>
            <a:r>
              <a:rPr lang="en-US" sz="2800" dirty="0"/>
              <a:t>" is created with the content </a:t>
            </a:r>
            <a:r>
              <a:rPr lang="en-US" sz="2800" dirty="0" smtClean="0"/>
              <a:t>"Property of ..."</a:t>
            </a:r>
            <a:r>
              <a:rPr lang="en-US" sz="2800" dirty="0"/>
              <a:t>.</a:t>
            </a:r>
          </a:p>
          <a:p>
            <a:endParaRPr lang="en-US" sz="2800" dirty="0"/>
          </a:p>
        </p:txBody>
      </p:sp>
    </p:spTree>
    <p:extLst>
      <p:ext uri="{BB962C8B-B14F-4D97-AF65-F5344CB8AC3E}">
        <p14:creationId xmlns:p14="http://schemas.microsoft.com/office/powerpoint/2010/main" val="1107929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Tree>
    <p:extLst>
      <p:ext uri="{BB962C8B-B14F-4D97-AF65-F5344CB8AC3E}">
        <p14:creationId xmlns:p14="http://schemas.microsoft.com/office/powerpoint/2010/main" val="2397336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EMACS</a:t>
            </a:r>
            <a:endParaRPr lang="en-US" dirty="0"/>
          </a:p>
        </p:txBody>
      </p:sp>
      <p:sp>
        <p:nvSpPr>
          <p:cNvPr id="3" name="Content Placeholder 2"/>
          <p:cNvSpPr>
            <a:spLocks noGrp="1"/>
          </p:cNvSpPr>
          <p:nvPr>
            <p:ph type="subTitle" idx="1"/>
          </p:nvPr>
        </p:nvSpPr>
        <p:spPr>
          <a:xfrm>
            <a:off x="2260315" y="2629588"/>
            <a:ext cx="2603905" cy="2509816"/>
          </a:xfrm>
        </p:spPr>
        <p:txBody>
          <a:bodyPr/>
          <a:lstStyle/>
          <a:p>
            <a:pPr algn="r">
              <a:lnSpc>
                <a:spcPct val="120000"/>
              </a:lnSpc>
            </a:pPr>
            <a:r>
              <a:rPr lang="en-US" dirty="0" smtClean="0">
                <a:latin typeface="Inconsolata"/>
                <a:cs typeface="Inconsolata"/>
              </a:rPr>
              <a:t>OPEN FILE</a:t>
            </a:r>
          </a:p>
          <a:p>
            <a:pPr algn="r">
              <a:lnSpc>
                <a:spcPct val="120000"/>
              </a:lnSpc>
            </a:pPr>
            <a:endParaRPr lang="en-US" dirty="0">
              <a:latin typeface="Inconsolata"/>
              <a:cs typeface="Inconsolata"/>
            </a:endParaRPr>
          </a:p>
          <a:p>
            <a:pPr algn="r">
              <a:lnSpc>
                <a:spcPct val="120000"/>
              </a:lnSpc>
            </a:pPr>
            <a:r>
              <a:rPr lang="en-US" dirty="0" smtClean="0">
                <a:latin typeface="Inconsolata"/>
                <a:cs typeface="Inconsolata"/>
              </a:rPr>
              <a:t>WRITE FILE</a:t>
            </a:r>
          </a:p>
          <a:p>
            <a:pPr algn="r">
              <a:lnSpc>
                <a:spcPct val="120000"/>
              </a:lnSpc>
            </a:pPr>
            <a:r>
              <a:rPr lang="en-US" dirty="0" smtClean="0">
                <a:latin typeface="Inconsolata"/>
                <a:cs typeface="Inconsolata"/>
              </a:rPr>
              <a:t>EXIT</a:t>
            </a:r>
            <a:endParaRPr lang="en-US" dirty="0">
              <a:latin typeface="Inconsolata"/>
              <a:cs typeface="Inconsolata"/>
            </a:endParaRPr>
          </a:p>
        </p:txBody>
      </p:sp>
      <p:sp>
        <p:nvSpPr>
          <p:cNvPr id="6" name="TextBox 5"/>
          <p:cNvSpPr txBox="1"/>
          <p:nvPr/>
        </p:nvSpPr>
        <p:spPr bwMode="white">
          <a:xfrm>
            <a:off x="5103837" y="2623983"/>
            <a:ext cx="6685307" cy="2516147"/>
          </a:xfrm>
          <a:prstGeom prst="rect">
            <a:avLst/>
          </a:prstGeom>
        </p:spPr>
        <p:txBody>
          <a:bodyPr vert="horz" wrap="square" lIns="91440" tIns="91440" rIns="91440" bIns="91440" rtlCol="0">
            <a:normAutofit/>
          </a:bodyPr>
          <a:lstStyle/>
          <a:p>
            <a:pPr>
              <a:lnSpc>
                <a:spcPct val="120000"/>
              </a:lnSpc>
            </a:pPr>
            <a:r>
              <a:rPr lang="en-US" sz="2800" dirty="0" smtClean="0">
                <a:latin typeface="Inconsolata"/>
                <a:cs typeface="Inconsolata"/>
              </a:rPr>
              <a:t>$ </a:t>
            </a:r>
            <a:r>
              <a:rPr lang="en-US" sz="2800" dirty="0" err="1" smtClean="0">
                <a:latin typeface="Inconsolata"/>
                <a:cs typeface="Inconsolata"/>
              </a:rPr>
              <a:t>emacs</a:t>
            </a:r>
            <a:r>
              <a:rPr lang="en-US" sz="2800" dirty="0" smtClean="0">
                <a:latin typeface="Inconsolata"/>
                <a:cs typeface="Inconsolata"/>
              </a:rPr>
              <a:t> FILENAME</a:t>
            </a:r>
          </a:p>
          <a:p>
            <a:pPr>
              <a:lnSpc>
                <a:spcPct val="120000"/>
              </a:lnSpc>
            </a:pPr>
            <a:endParaRPr lang="en-US" sz="2800" dirty="0" smtClean="0">
              <a:latin typeface="Inconsolata"/>
              <a:cs typeface="Inconsolata"/>
            </a:endParaRPr>
          </a:p>
          <a:p>
            <a:pPr>
              <a:lnSpc>
                <a:spcPct val="120000"/>
              </a:lnSpc>
            </a:pPr>
            <a:r>
              <a:rPr lang="en-US" sz="2800" dirty="0" smtClean="0">
                <a:latin typeface="Inconsolata"/>
                <a:cs typeface="Inconsolata"/>
              </a:rPr>
              <a:t>  </a:t>
            </a:r>
            <a:r>
              <a:rPr lang="en-US" sz="2800" dirty="0" err="1" smtClean="0">
                <a:latin typeface="Inconsolata"/>
                <a:cs typeface="Inconsolata"/>
              </a:rPr>
              <a:t>ctrl+x</a:t>
            </a:r>
            <a:r>
              <a:rPr lang="en-US" sz="2800" dirty="0" smtClean="0">
                <a:latin typeface="Inconsolata"/>
                <a:cs typeface="Inconsolata"/>
              </a:rPr>
              <a:t>, </a:t>
            </a:r>
            <a:r>
              <a:rPr lang="en-US" sz="2800" dirty="0" err="1" smtClean="0">
                <a:latin typeface="Inconsolata"/>
                <a:cs typeface="Inconsolata"/>
              </a:rPr>
              <a:t>ctrl+</a:t>
            </a:r>
            <a:r>
              <a:rPr lang="en-US" sz="2800" dirty="0" err="1">
                <a:latin typeface="Inconsolata"/>
                <a:cs typeface="Inconsolata"/>
              </a:rPr>
              <a:t>w</a:t>
            </a:r>
            <a:endParaRPr lang="en-US" sz="2800" dirty="0" smtClean="0">
              <a:latin typeface="Inconsolata"/>
              <a:cs typeface="Inconsolata"/>
            </a:endParaRPr>
          </a:p>
          <a:p>
            <a:pPr>
              <a:lnSpc>
                <a:spcPct val="120000"/>
              </a:lnSpc>
            </a:pPr>
            <a:r>
              <a:rPr lang="en-US" sz="2800" dirty="0" smtClean="0">
                <a:latin typeface="Inconsolata"/>
                <a:cs typeface="Inconsolata"/>
              </a:rPr>
              <a:t>  </a:t>
            </a:r>
            <a:r>
              <a:rPr lang="en-US" sz="2800" dirty="0" err="1" smtClean="0">
                <a:latin typeface="Inconsolata"/>
                <a:cs typeface="Inconsolata"/>
              </a:rPr>
              <a:t>ctrl+x</a:t>
            </a:r>
            <a:r>
              <a:rPr lang="en-US" sz="2800" dirty="0" smtClean="0">
                <a:latin typeface="Inconsolata"/>
                <a:cs typeface="Inconsolata"/>
              </a:rPr>
              <a:t>, </a:t>
            </a:r>
            <a:r>
              <a:rPr lang="en-US" sz="2800" dirty="0" err="1" smtClean="0">
                <a:latin typeface="Inconsolata"/>
                <a:cs typeface="Inconsolata"/>
              </a:rPr>
              <a:t>ctrl+c</a:t>
            </a:r>
            <a:endParaRPr lang="en-US" sz="2800" dirty="0" smtClean="0">
              <a:latin typeface="Inconsolata"/>
              <a:cs typeface="Inconsolata"/>
            </a:endParaRPr>
          </a:p>
        </p:txBody>
      </p:sp>
    </p:spTree>
    <p:extLst>
      <p:ext uri="{BB962C8B-B14F-4D97-AF65-F5344CB8AC3E}">
        <p14:creationId xmlns:p14="http://schemas.microsoft.com/office/powerpoint/2010/main" val="1405945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1"/>
          </p:nvPr>
        </p:nvSpPr>
        <p:spPr/>
        <p:txBody>
          <a:bodyPr/>
          <a:lstStyle/>
          <a:p>
            <a:r>
              <a:rPr lang="en-US" dirty="0" smtClean="0"/>
              <a:t>What is a resource?</a:t>
            </a:r>
            <a:endParaRPr lang="en-US" dirty="0"/>
          </a:p>
        </p:txBody>
      </p:sp>
    </p:spTree>
    <p:extLst>
      <p:ext uri="{BB962C8B-B14F-4D97-AF65-F5344CB8AC3E}">
        <p14:creationId xmlns:p14="http://schemas.microsoft.com/office/powerpoint/2010/main" val="2629615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Resources</a:t>
            </a:r>
          </a:p>
        </p:txBody>
      </p:sp>
      <p:sp>
        <p:nvSpPr>
          <p:cNvPr id="3" name="Subtitle 2"/>
          <p:cNvSpPr>
            <a:spLocks noGrp="1"/>
          </p:cNvSpPr>
          <p:nvPr>
            <p:ph type="subTitle" idx="1"/>
          </p:nvPr>
        </p:nvSpPr>
        <p:spPr/>
        <p:txBody>
          <a:bodyPr/>
          <a:lstStyle/>
          <a:p>
            <a:r>
              <a:rPr lang="en-US" dirty="0" smtClean="0"/>
              <a:t>What </a:t>
            </a:r>
            <a:r>
              <a:rPr lang="en-US" dirty="0"/>
              <a:t>are some other possible </a:t>
            </a:r>
            <a:r>
              <a:rPr lang="en-US" dirty="0" smtClean="0"/>
              <a:t>examples of resources</a:t>
            </a:r>
            <a:r>
              <a:rPr lang="en-US" dirty="0"/>
              <a:t>?</a:t>
            </a:r>
          </a:p>
        </p:txBody>
      </p:sp>
    </p:spTree>
    <p:extLst>
      <p:ext uri="{BB962C8B-B14F-4D97-AF65-F5344CB8AC3E}">
        <p14:creationId xmlns:p14="http://schemas.microsoft.com/office/powerpoint/2010/main" val="2054788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1"/>
          </p:nvPr>
        </p:nvSpPr>
        <p:spPr/>
        <p:txBody>
          <a:bodyPr/>
          <a:lstStyle/>
          <a:p>
            <a:r>
              <a:rPr lang="en-US" dirty="0" smtClean="0"/>
              <a:t>How did </a:t>
            </a:r>
            <a:r>
              <a:rPr lang="en-US" dirty="0" smtClean="0"/>
              <a:t>the examples resources we wrote describe </a:t>
            </a:r>
            <a:r>
              <a:rPr lang="en-US" dirty="0"/>
              <a:t>the desired state of an element of our infrastructure?</a:t>
            </a:r>
            <a:endParaRPr lang="en-US" dirty="0" smtClean="0"/>
          </a:p>
          <a:p>
            <a:endParaRPr lang="en-US" dirty="0"/>
          </a:p>
          <a:p>
            <a:endParaRPr lang="en-US" dirty="0"/>
          </a:p>
        </p:txBody>
      </p:sp>
    </p:spTree>
    <p:extLst>
      <p:ext uri="{BB962C8B-B14F-4D97-AF65-F5344CB8AC3E}">
        <p14:creationId xmlns:p14="http://schemas.microsoft.com/office/powerpoint/2010/main" val="63493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1"/>
          </p:nvPr>
        </p:nvSpPr>
        <p:spPr/>
        <p:txBody>
          <a:bodyPr/>
          <a:lstStyle/>
          <a:p>
            <a:r>
              <a:rPr lang="en-US" dirty="0" smtClean="0"/>
              <a:t>What </a:t>
            </a:r>
            <a:r>
              <a:rPr lang="en-US" dirty="0"/>
              <a:t>does it mean </a:t>
            </a:r>
            <a:r>
              <a:rPr lang="en-US" dirty="0" smtClean="0"/>
              <a:t>for </a:t>
            </a:r>
            <a:r>
              <a:rPr lang="en-US" dirty="0"/>
              <a:t>a resource to be </a:t>
            </a:r>
            <a:r>
              <a:rPr lang="en-US" dirty="0" smtClean="0"/>
              <a:t>a statement </a:t>
            </a:r>
            <a:r>
              <a:rPr lang="en-US" dirty="0"/>
              <a:t>of configuration policy?</a:t>
            </a:r>
          </a:p>
        </p:txBody>
      </p:sp>
    </p:spTree>
    <p:extLst>
      <p:ext uri="{BB962C8B-B14F-4D97-AF65-F5344CB8AC3E}">
        <p14:creationId xmlns:p14="http://schemas.microsoft.com/office/powerpoint/2010/main" val="199860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2260314" y="2628803"/>
            <a:ext cx="8230599" cy="3648487"/>
          </a:xfrm>
        </p:spPr>
        <p:txBody>
          <a:bodyPr>
            <a:normAutofit fontScale="92500" lnSpcReduction="10000"/>
          </a:bodyPr>
          <a:lstStyle/>
          <a:p>
            <a:r>
              <a:rPr lang="en-US" dirty="0"/>
              <a:t>What is a resource?</a:t>
            </a:r>
          </a:p>
          <a:p>
            <a:endParaRPr lang="en-US" dirty="0" smtClean="0"/>
          </a:p>
          <a:p>
            <a:r>
              <a:rPr lang="en-US" dirty="0" smtClean="0"/>
              <a:t>What </a:t>
            </a:r>
            <a:r>
              <a:rPr lang="en-US" dirty="0"/>
              <a:t>are some other possible examples of resources?</a:t>
            </a:r>
          </a:p>
          <a:p>
            <a:endParaRPr lang="en-US" dirty="0"/>
          </a:p>
          <a:p>
            <a:r>
              <a:rPr lang="en-US" dirty="0"/>
              <a:t>How did the examples resources we wrote describe the desired state of an element of our infrastructure?</a:t>
            </a:r>
          </a:p>
          <a:p>
            <a:endParaRPr lang="en-US" dirty="0"/>
          </a:p>
          <a:p>
            <a:r>
              <a:rPr lang="en-US" dirty="0"/>
              <a:t>What does it mean for a resource to be a statement of configuration policy?</a:t>
            </a:r>
          </a:p>
        </p:txBody>
      </p:sp>
    </p:spTree>
    <p:extLst>
      <p:ext uri="{BB962C8B-B14F-4D97-AF65-F5344CB8AC3E}">
        <p14:creationId xmlns:p14="http://schemas.microsoft.com/office/powerpoint/2010/main" val="2198150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2260314" y="2628803"/>
            <a:ext cx="8230599" cy="3648487"/>
          </a:xfrm>
        </p:spPr>
        <p:txBody>
          <a:bodyPr>
            <a:normAutofit/>
          </a:bodyPr>
          <a:lstStyle/>
          <a:p>
            <a:r>
              <a:rPr lang="en-US" dirty="0"/>
              <a:t>What questions can </a:t>
            </a:r>
            <a:r>
              <a:rPr lang="en-US" dirty="0" smtClean="0"/>
              <a:t>we </a:t>
            </a:r>
            <a:r>
              <a:rPr lang="en-US" dirty="0"/>
              <a:t>answer for you? </a:t>
            </a:r>
          </a:p>
          <a:p>
            <a:pPr marL="457200" indent="-457200">
              <a:buFont typeface="Arial"/>
              <a:buChar char="•"/>
            </a:pPr>
            <a:endParaRPr lang="en-US" dirty="0" smtClean="0">
              <a:latin typeface="Inconsolata"/>
              <a:cs typeface="Inconsolata"/>
            </a:endParaRPr>
          </a:p>
          <a:p>
            <a:pPr marL="457200" indent="-457200">
              <a:buFont typeface="Arial"/>
              <a:buChar char="•"/>
            </a:pPr>
            <a:r>
              <a:rPr lang="en-US" dirty="0" smtClean="0">
                <a:latin typeface="Inconsolata"/>
                <a:cs typeface="Inconsolata"/>
              </a:rPr>
              <a:t>chef-apply</a:t>
            </a:r>
          </a:p>
          <a:p>
            <a:pPr marL="457200" indent="-457200">
              <a:buFont typeface="Arial"/>
              <a:buChar char="•"/>
            </a:pPr>
            <a:r>
              <a:rPr lang="en-US" dirty="0" smtClean="0"/>
              <a:t>Resources</a:t>
            </a:r>
          </a:p>
          <a:p>
            <a:pPr marL="457200" indent="-457200">
              <a:buFont typeface="Arial"/>
              <a:buChar char="•"/>
            </a:pPr>
            <a:r>
              <a:rPr lang="en-US" dirty="0" smtClean="0"/>
              <a:t>Resource - default actions and default attributes</a:t>
            </a:r>
          </a:p>
          <a:p>
            <a:pPr marL="457200" indent="-457200">
              <a:buFont typeface="Arial"/>
              <a:buChar char="•"/>
            </a:pPr>
            <a:r>
              <a:rPr lang="en-US" dirty="0"/>
              <a:t>Test and </a:t>
            </a:r>
            <a:r>
              <a:rPr lang="en-US" dirty="0" smtClean="0"/>
              <a:t>Repair</a:t>
            </a:r>
          </a:p>
          <a:p>
            <a:endParaRPr lang="en-US" dirty="0" smtClean="0"/>
          </a:p>
        </p:txBody>
      </p:sp>
    </p:spTree>
    <p:extLst>
      <p:ext uri="{BB962C8B-B14F-4D97-AF65-F5344CB8AC3E}">
        <p14:creationId xmlns:p14="http://schemas.microsoft.com/office/powerpoint/2010/main" val="1859227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Break</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84501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NANO</a:t>
            </a:r>
            <a:endParaRPr lang="en-US" dirty="0"/>
          </a:p>
        </p:txBody>
      </p:sp>
      <p:sp>
        <p:nvSpPr>
          <p:cNvPr id="3" name="Content Placeholder 2"/>
          <p:cNvSpPr>
            <a:spLocks noGrp="1"/>
          </p:cNvSpPr>
          <p:nvPr>
            <p:ph type="subTitle" idx="1"/>
          </p:nvPr>
        </p:nvSpPr>
        <p:spPr>
          <a:xfrm>
            <a:off x="479235" y="2629588"/>
            <a:ext cx="4384986" cy="3828524"/>
          </a:xfrm>
        </p:spPr>
        <p:txBody>
          <a:bodyPr/>
          <a:lstStyle/>
          <a:p>
            <a:pPr algn="r">
              <a:lnSpc>
                <a:spcPct val="120000"/>
              </a:lnSpc>
            </a:pPr>
            <a:r>
              <a:rPr lang="en-US" dirty="0" smtClean="0">
                <a:latin typeface="Inconsolata"/>
                <a:cs typeface="Inconsolata"/>
              </a:rPr>
              <a:t>OPEN FILE</a:t>
            </a:r>
          </a:p>
          <a:p>
            <a:pPr algn="r">
              <a:lnSpc>
                <a:spcPct val="120000"/>
              </a:lnSpc>
            </a:pPr>
            <a:endParaRPr lang="en-US" dirty="0">
              <a:latin typeface="Inconsolata"/>
              <a:cs typeface="Inconsolata"/>
            </a:endParaRPr>
          </a:p>
          <a:p>
            <a:pPr algn="r">
              <a:lnSpc>
                <a:spcPct val="120000"/>
              </a:lnSpc>
            </a:pPr>
            <a:r>
              <a:rPr lang="en-US" dirty="0" smtClean="0">
                <a:latin typeface="Inconsolata"/>
                <a:cs typeface="Inconsolata"/>
              </a:rPr>
              <a:t>WRITE (WHEN EXITING)</a:t>
            </a:r>
          </a:p>
          <a:p>
            <a:pPr algn="r">
              <a:lnSpc>
                <a:spcPct val="120000"/>
              </a:lnSpc>
            </a:pPr>
            <a:r>
              <a:rPr lang="en-US" dirty="0" smtClean="0">
                <a:latin typeface="Inconsolata"/>
                <a:cs typeface="Inconsolata"/>
              </a:rPr>
              <a:t>EXIT</a:t>
            </a:r>
          </a:p>
          <a:p>
            <a:pPr algn="r">
              <a:lnSpc>
                <a:spcPct val="120000"/>
              </a:lnSpc>
            </a:pPr>
            <a:endParaRPr lang="en-US" dirty="0" smtClean="0">
              <a:latin typeface="Inconsolata"/>
              <a:cs typeface="Inconsolata"/>
            </a:endParaRPr>
          </a:p>
        </p:txBody>
      </p:sp>
      <p:sp>
        <p:nvSpPr>
          <p:cNvPr id="6" name="TextBox 5"/>
          <p:cNvSpPr txBox="1"/>
          <p:nvPr/>
        </p:nvSpPr>
        <p:spPr bwMode="white">
          <a:xfrm>
            <a:off x="5103837" y="2623983"/>
            <a:ext cx="6685307" cy="3426753"/>
          </a:xfrm>
          <a:prstGeom prst="rect">
            <a:avLst/>
          </a:prstGeom>
        </p:spPr>
        <p:txBody>
          <a:bodyPr vert="horz" wrap="square" lIns="91440" tIns="91440" rIns="91440" bIns="91440" rtlCol="0">
            <a:normAutofit/>
          </a:bodyPr>
          <a:lstStyle/>
          <a:p>
            <a:pPr>
              <a:lnSpc>
                <a:spcPct val="120000"/>
              </a:lnSpc>
            </a:pPr>
            <a:r>
              <a:rPr lang="en-US" sz="2800" dirty="0" smtClean="0">
                <a:latin typeface="Inconsolata"/>
                <a:cs typeface="Inconsolata"/>
              </a:rPr>
              <a:t>$ </a:t>
            </a:r>
            <a:r>
              <a:rPr lang="en-US" sz="2800" dirty="0" err="1" smtClean="0">
                <a:latin typeface="Inconsolata"/>
                <a:cs typeface="Inconsolata"/>
              </a:rPr>
              <a:t>nano</a:t>
            </a:r>
            <a:r>
              <a:rPr lang="en-US" sz="2800" dirty="0" smtClean="0">
                <a:latin typeface="Inconsolata"/>
                <a:cs typeface="Inconsolata"/>
              </a:rPr>
              <a:t> FILENAME</a:t>
            </a:r>
          </a:p>
          <a:p>
            <a:pPr>
              <a:lnSpc>
                <a:spcPct val="120000"/>
              </a:lnSpc>
            </a:pPr>
            <a:endParaRPr lang="en-US" sz="2800" dirty="0" smtClean="0">
              <a:latin typeface="Inconsolata"/>
              <a:cs typeface="Inconsolata"/>
            </a:endParaRPr>
          </a:p>
          <a:p>
            <a:pPr>
              <a:lnSpc>
                <a:spcPct val="120000"/>
              </a:lnSpc>
            </a:pPr>
            <a:r>
              <a:rPr lang="en-US" sz="2800" dirty="0" smtClean="0">
                <a:latin typeface="Inconsolata"/>
                <a:cs typeface="Inconsolata"/>
              </a:rPr>
              <a:t>  </a:t>
            </a:r>
            <a:r>
              <a:rPr lang="en-US" sz="2800" dirty="0" err="1" smtClean="0">
                <a:latin typeface="Inconsolata"/>
                <a:cs typeface="Inconsolata"/>
              </a:rPr>
              <a:t>ctrl+x</a:t>
            </a:r>
            <a:r>
              <a:rPr lang="en-US" sz="2800" dirty="0" smtClean="0">
                <a:latin typeface="Inconsolata"/>
                <a:cs typeface="Inconsolata"/>
              </a:rPr>
              <a:t>, y, ENTER</a:t>
            </a:r>
          </a:p>
          <a:p>
            <a:pPr>
              <a:lnSpc>
                <a:spcPct val="120000"/>
              </a:lnSpc>
            </a:pPr>
            <a:r>
              <a:rPr lang="en-US" sz="2800" dirty="0">
                <a:latin typeface="Inconsolata"/>
                <a:cs typeface="Inconsolata"/>
              </a:rPr>
              <a:t> </a:t>
            </a:r>
            <a:r>
              <a:rPr lang="en-US" sz="2800" dirty="0" smtClean="0">
                <a:latin typeface="Inconsolata"/>
                <a:cs typeface="Inconsolata"/>
              </a:rPr>
              <a:t> </a:t>
            </a:r>
            <a:r>
              <a:rPr lang="en-US" sz="2800" dirty="0" err="1" smtClean="0">
                <a:latin typeface="Inconsolata"/>
                <a:cs typeface="Inconsolata"/>
              </a:rPr>
              <a:t>ctrl+x</a:t>
            </a:r>
            <a:endParaRPr lang="en-US" sz="2800" dirty="0" smtClean="0">
              <a:latin typeface="Inconsolata"/>
              <a:cs typeface="Inconsolata"/>
            </a:endParaRPr>
          </a:p>
        </p:txBody>
      </p:sp>
    </p:spTree>
    <p:extLst>
      <p:ext uri="{BB962C8B-B14F-4D97-AF65-F5344CB8AC3E}">
        <p14:creationId xmlns:p14="http://schemas.microsoft.com/office/powerpoint/2010/main" val="1363068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VIM</a:t>
            </a:r>
            <a:endParaRPr lang="en-US" dirty="0"/>
          </a:p>
        </p:txBody>
      </p:sp>
      <p:sp>
        <p:nvSpPr>
          <p:cNvPr id="3" name="Content Placeholder 2"/>
          <p:cNvSpPr>
            <a:spLocks noGrp="1"/>
          </p:cNvSpPr>
          <p:nvPr>
            <p:ph type="subTitle" idx="1"/>
          </p:nvPr>
        </p:nvSpPr>
        <p:spPr>
          <a:xfrm>
            <a:off x="1353835" y="2629588"/>
            <a:ext cx="3510385" cy="3768616"/>
          </a:xfrm>
        </p:spPr>
        <p:txBody>
          <a:bodyPr/>
          <a:lstStyle/>
          <a:p>
            <a:pPr algn="r">
              <a:lnSpc>
                <a:spcPct val="120000"/>
              </a:lnSpc>
            </a:pPr>
            <a:r>
              <a:rPr lang="en-US" dirty="0" smtClean="0">
                <a:latin typeface="Inconsolata"/>
                <a:cs typeface="Inconsolata"/>
              </a:rPr>
              <a:t>OPEN FILE</a:t>
            </a:r>
          </a:p>
          <a:p>
            <a:pPr algn="r">
              <a:lnSpc>
                <a:spcPct val="120000"/>
              </a:lnSpc>
            </a:pPr>
            <a:r>
              <a:rPr lang="en-US" dirty="0" smtClean="0">
                <a:latin typeface="Inconsolata"/>
                <a:cs typeface="Inconsolata"/>
              </a:rPr>
              <a:t>START EDITING</a:t>
            </a:r>
            <a:endParaRPr lang="en-US" dirty="0">
              <a:latin typeface="Inconsolata"/>
              <a:cs typeface="Inconsolata"/>
            </a:endParaRPr>
          </a:p>
          <a:p>
            <a:pPr algn="r">
              <a:lnSpc>
                <a:spcPct val="120000"/>
              </a:lnSpc>
            </a:pPr>
            <a:r>
              <a:rPr lang="en-US" dirty="0" smtClean="0">
                <a:latin typeface="Inconsolata"/>
                <a:cs typeface="Inconsolata"/>
              </a:rPr>
              <a:t>WRITE FILE</a:t>
            </a:r>
          </a:p>
          <a:p>
            <a:pPr algn="r">
              <a:lnSpc>
                <a:spcPct val="120000"/>
              </a:lnSpc>
            </a:pPr>
            <a:r>
              <a:rPr lang="en-US" dirty="0" smtClean="0">
                <a:latin typeface="Inconsolata"/>
                <a:cs typeface="Inconsolata"/>
              </a:rPr>
              <a:t>EXIT</a:t>
            </a:r>
          </a:p>
          <a:p>
            <a:pPr algn="r">
              <a:lnSpc>
                <a:spcPct val="120000"/>
              </a:lnSpc>
            </a:pPr>
            <a:r>
              <a:rPr lang="en-US" dirty="0" smtClean="0">
                <a:latin typeface="Inconsolata"/>
                <a:cs typeface="Inconsolata"/>
              </a:rPr>
              <a:t>EXIT (don't write)</a:t>
            </a:r>
            <a:endParaRPr lang="en-US" dirty="0">
              <a:latin typeface="Inconsolata"/>
              <a:cs typeface="Inconsolata"/>
            </a:endParaRPr>
          </a:p>
        </p:txBody>
      </p:sp>
      <p:sp>
        <p:nvSpPr>
          <p:cNvPr id="6" name="TextBox 5"/>
          <p:cNvSpPr txBox="1"/>
          <p:nvPr/>
        </p:nvSpPr>
        <p:spPr bwMode="white">
          <a:xfrm>
            <a:off x="5103837" y="2623983"/>
            <a:ext cx="6685307" cy="3774221"/>
          </a:xfrm>
          <a:prstGeom prst="rect">
            <a:avLst/>
          </a:prstGeom>
        </p:spPr>
        <p:txBody>
          <a:bodyPr vert="horz" wrap="square" lIns="91440" tIns="91440" rIns="91440" bIns="91440" rtlCol="0">
            <a:normAutofit/>
          </a:bodyPr>
          <a:lstStyle/>
          <a:p>
            <a:pPr>
              <a:lnSpc>
                <a:spcPct val="120000"/>
              </a:lnSpc>
            </a:pPr>
            <a:r>
              <a:rPr lang="en-US" sz="2800" dirty="0" smtClean="0">
                <a:latin typeface="Inconsolata"/>
                <a:cs typeface="Inconsolata"/>
              </a:rPr>
              <a:t>$ vim FILENAME</a:t>
            </a:r>
          </a:p>
          <a:p>
            <a:pPr>
              <a:lnSpc>
                <a:spcPct val="120000"/>
              </a:lnSpc>
            </a:pPr>
            <a:r>
              <a:rPr lang="en-US" sz="2800" dirty="0" err="1">
                <a:latin typeface="Inconsolata"/>
                <a:cs typeface="Inconsolata"/>
              </a:rPr>
              <a:t>i</a:t>
            </a:r>
            <a:endParaRPr lang="en-US" sz="2800" dirty="0" smtClean="0">
              <a:latin typeface="Inconsolata"/>
              <a:cs typeface="Inconsolata"/>
            </a:endParaRPr>
          </a:p>
          <a:p>
            <a:pPr>
              <a:lnSpc>
                <a:spcPct val="120000"/>
              </a:lnSpc>
            </a:pPr>
            <a:r>
              <a:rPr lang="en-US" sz="2800" dirty="0" smtClean="0">
                <a:latin typeface="Inconsolata"/>
                <a:cs typeface="Inconsolata"/>
              </a:rPr>
              <a:t>ESC, :w</a:t>
            </a:r>
          </a:p>
          <a:p>
            <a:pPr>
              <a:lnSpc>
                <a:spcPct val="120000"/>
              </a:lnSpc>
            </a:pPr>
            <a:r>
              <a:rPr lang="en-US" sz="2800" dirty="0" smtClean="0">
                <a:latin typeface="Inconsolata"/>
                <a:cs typeface="Inconsolata"/>
              </a:rPr>
              <a:t>ESC, :q</a:t>
            </a:r>
          </a:p>
          <a:p>
            <a:pPr>
              <a:lnSpc>
                <a:spcPct val="120000"/>
              </a:lnSpc>
            </a:pPr>
            <a:r>
              <a:rPr lang="en-US" sz="2800" dirty="0" smtClean="0">
                <a:latin typeface="Inconsolata"/>
                <a:cs typeface="Inconsolata"/>
              </a:rPr>
              <a:t>ESC, :q!</a:t>
            </a:r>
          </a:p>
        </p:txBody>
      </p:sp>
    </p:spTree>
    <p:extLst>
      <p:ext uri="{BB962C8B-B14F-4D97-AF65-F5344CB8AC3E}">
        <p14:creationId xmlns:p14="http://schemas.microsoft.com/office/powerpoint/2010/main" val="3356277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about nano?</a:t>
            </a:r>
            <a:endParaRPr lang="en-US" dirty="0"/>
          </a:p>
        </p:txBody>
      </p:sp>
      <p:sp>
        <p:nvSpPr>
          <p:cNvPr id="3" name="Content Placeholder 2"/>
          <p:cNvSpPr>
            <a:spLocks noGrp="1"/>
          </p:cNvSpPr>
          <p:nvPr>
            <p:ph sz="quarter" idx="10"/>
          </p:nvPr>
        </p:nvSpPr>
        <p:spPr/>
        <p:txBody>
          <a:bodyPr/>
          <a:lstStyle/>
          <a:p>
            <a:r>
              <a:rPr lang="en-US" dirty="0"/>
              <a:t>/</a:t>
            </a:r>
            <a:r>
              <a:rPr lang="en-US" dirty="0" err="1"/>
              <a:t>usr</a:t>
            </a:r>
            <a:r>
              <a:rPr lang="en-US" dirty="0"/>
              <a:t>/bin/which: no nano in (/</a:t>
            </a:r>
            <a:r>
              <a:rPr lang="en-US" dirty="0" err="1"/>
              <a:t>usr</a:t>
            </a:r>
            <a:r>
              <a:rPr lang="en-US" dirty="0"/>
              <a:t>/local/</a:t>
            </a:r>
            <a:r>
              <a:rPr lang="en-US" dirty="0" err="1"/>
              <a:t>sbin</a:t>
            </a:r>
            <a:r>
              <a:rPr lang="en-US" dirty="0"/>
              <a:t>:/</a:t>
            </a:r>
            <a:r>
              <a:rPr lang="en-US" dirty="0" err="1"/>
              <a:t>usr</a:t>
            </a:r>
            <a:r>
              <a:rPr lang="en-US" dirty="0"/>
              <a:t>/local/bin:/</a:t>
            </a:r>
            <a:r>
              <a:rPr lang="en-US" dirty="0" err="1"/>
              <a:t>sbin</a:t>
            </a:r>
            <a:r>
              <a:rPr lang="en-US" dirty="0"/>
              <a:t>:/bin:/</a:t>
            </a:r>
            <a:r>
              <a:rPr lang="en-US" dirty="0" err="1"/>
              <a:t>usr</a:t>
            </a:r>
            <a:r>
              <a:rPr lang="en-US" dirty="0"/>
              <a:t>/</a:t>
            </a:r>
            <a:r>
              <a:rPr lang="en-US" dirty="0" err="1"/>
              <a:t>sbin</a:t>
            </a:r>
            <a:r>
              <a:rPr lang="en-US" dirty="0"/>
              <a:t>:/</a:t>
            </a:r>
            <a:r>
              <a:rPr lang="en-US" dirty="0" err="1"/>
              <a:t>usr</a:t>
            </a:r>
            <a:r>
              <a:rPr lang="en-US" dirty="0"/>
              <a:t>/bin:/root/bin)</a:t>
            </a:r>
          </a:p>
        </p:txBody>
      </p:sp>
      <p:sp>
        <p:nvSpPr>
          <p:cNvPr id="4" name="Text Placeholder 3"/>
          <p:cNvSpPr>
            <a:spLocks noGrp="1"/>
          </p:cNvSpPr>
          <p:nvPr>
            <p:ph type="body" sz="quarter" idx="11"/>
          </p:nvPr>
        </p:nvSpPr>
        <p:spPr/>
        <p:txBody>
          <a:bodyPr>
            <a:normAutofit/>
          </a:bodyPr>
          <a:lstStyle/>
          <a:p>
            <a:r>
              <a:rPr lang="en-US" dirty="0" smtClean="0"/>
              <a:t>$ which nano</a:t>
            </a:r>
            <a:endParaRPr lang="en-US" dirty="0"/>
          </a:p>
        </p:txBody>
      </p:sp>
    </p:spTree>
    <p:extLst>
      <p:ext uri="{BB962C8B-B14F-4D97-AF65-F5344CB8AC3E}">
        <p14:creationId xmlns:p14="http://schemas.microsoft.com/office/powerpoint/2010/main" val="1930528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about vim?</a:t>
            </a:r>
            <a:endParaRPr lang="en-US" dirty="0"/>
          </a:p>
        </p:txBody>
      </p:sp>
      <p:sp>
        <p:nvSpPr>
          <p:cNvPr id="3" name="Content Placeholder 2"/>
          <p:cNvSpPr>
            <a:spLocks noGrp="1"/>
          </p:cNvSpPr>
          <p:nvPr>
            <p:ph sz="quarter" idx="10"/>
          </p:nvPr>
        </p:nvSpPr>
        <p:spPr/>
        <p:txBody>
          <a:bodyPr/>
          <a:lstStyle/>
          <a:p>
            <a:r>
              <a:rPr lang="en-US" dirty="0"/>
              <a:t>/</a:t>
            </a:r>
            <a:r>
              <a:rPr lang="en-US" dirty="0" err="1"/>
              <a:t>usr</a:t>
            </a:r>
            <a:r>
              <a:rPr lang="en-US" dirty="0"/>
              <a:t>/bin/which: no </a:t>
            </a:r>
            <a:r>
              <a:rPr lang="en-US" dirty="0" smtClean="0"/>
              <a:t>vim in </a:t>
            </a:r>
            <a:r>
              <a:rPr lang="en-US" dirty="0"/>
              <a:t>(/</a:t>
            </a:r>
            <a:r>
              <a:rPr lang="en-US" dirty="0" err="1"/>
              <a:t>usr</a:t>
            </a:r>
            <a:r>
              <a:rPr lang="en-US" dirty="0"/>
              <a:t>/local/</a:t>
            </a:r>
            <a:r>
              <a:rPr lang="en-US" dirty="0" err="1"/>
              <a:t>sbin</a:t>
            </a:r>
            <a:r>
              <a:rPr lang="en-US" dirty="0"/>
              <a:t>:/</a:t>
            </a:r>
            <a:r>
              <a:rPr lang="en-US" dirty="0" err="1"/>
              <a:t>usr</a:t>
            </a:r>
            <a:r>
              <a:rPr lang="en-US" dirty="0"/>
              <a:t>/local/bin:/</a:t>
            </a:r>
            <a:r>
              <a:rPr lang="en-US" dirty="0" err="1"/>
              <a:t>sbin</a:t>
            </a:r>
            <a:r>
              <a:rPr lang="en-US" dirty="0"/>
              <a:t>:/bin:/</a:t>
            </a:r>
            <a:r>
              <a:rPr lang="en-US" dirty="0" err="1"/>
              <a:t>usr</a:t>
            </a:r>
            <a:r>
              <a:rPr lang="en-US" dirty="0"/>
              <a:t>/</a:t>
            </a:r>
            <a:r>
              <a:rPr lang="en-US" dirty="0" err="1"/>
              <a:t>sbin</a:t>
            </a:r>
            <a:r>
              <a:rPr lang="en-US" dirty="0"/>
              <a:t>:/</a:t>
            </a:r>
            <a:r>
              <a:rPr lang="en-US" dirty="0" err="1"/>
              <a:t>usr</a:t>
            </a:r>
            <a:r>
              <a:rPr lang="en-US" dirty="0"/>
              <a:t>/bin:/root/bin)</a:t>
            </a:r>
          </a:p>
        </p:txBody>
      </p:sp>
      <p:sp>
        <p:nvSpPr>
          <p:cNvPr id="4" name="Text Placeholder 3"/>
          <p:cNvSpPr>
            <a:spLocks noGrp="1"/>
          </p:cNvSpPr>
          <p:nvPr>
            <p:ph type="body" sz="quarter" idx="11"/>
          </p:nvPr>
        </p:nvSpPr>
        <p:spPr/>
        <p:txBody>
          <a:bodyPr>
            <a:normAutofit/>
          </a:bodyPr>
          <a:lstStyle/>
          <a:p>
            <a:r>
              <a:rPr lang="en-US" dirty="0" smtClean="0"/>
              <a:t>$ which vim</a:t>
            </a:r>
            <a:endParaRPr lang="en-US" dirty="0"/>
          </a:p>
        </p:txBody>
      </p:sp>
    </p:spTree>
    <p:extLst>
      <p:ext uri="{BB962C8B-B14F-4D97-AF65-F5344CB8AC3E}">
        <p14:creationId xmlns:p14="http://schemas.microsoft.com/office/powerpoint/2010/main" val="426333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7bb5d761-a2ea-4873-95f7-7a6658fb3ef0"/>
    <ds:schemaRef ds:uri="http://www.w3.org/XML/1998/namespace"/>
    <ds:schemaRef ds:uri="http://purl.org/dc/dcmityp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11491</TotalTime>
  <Words>2124</Words>
  <Application>Microsoft Macintosh PowerPoint</Application>
  <PresentationFormat>Custom</PresentationFormat>
  <Paragraphs>296</Paragraphs>
  <Slides>56</Slides>
  <Notes>1</Notes>
  <HiddenSlides>1</HiddenSlides>
  <MMClips>0</MMClips>
  <ScaleCrop>false</ScaleCrop>
  <HeadingPairs>
    <vt:vector size="4" baseType="variant">
      <vt:variant>
        <vt:lpstr>Theme</vt:lpstr>
      </vt:variant>
      <vt:variant>
        <vt:i4>1</vt:i4>
      </vt:variant>
      <vt:variant>
        <vt:lpstr>Slide Titles</vt:lpstr>
      </vt:variant>
      <vt:variant>
        <vt:i4>56</vt:i4>
      </vt:variant>
    </vt:vector>
  </HeadingPairs>
  <TitlesOfParts>
    <vt:vector size="57" baseType="lpstr">
      <vt:lpstr>ChefDk3.2Template</vt:lpstr>
      <vt:lpstr>Resources</vt:lpstr>
      <vt:lpstr>Welcome Email!</vt:lpstr>
      <vt:lpstr>How about an $EDITOR?</vt:lpstr>
      <vt:lpstr>PowerPoint Presentation</vt:lpstr>
      <vt:lpstr>EMACS</vt:lpstr>
      <vt:lpstr>NANO</vt:lpstr>
      <vt:lpstr>VIM</vt:lpstr>
      <vt:lpstr>How about nano?</vt:lpstr>
      <vt:lpstr>How about vim?</vt:lpstr>
      <vt:lpstr>How about emacs?</vt:lpstr>
      <vt:lpstr>Learning Chef</vt:lpstr>
      <vt:lpstr>What is chef-apply?</vt:lpstr>
      <vt:lpstr>What can chef-apply do?</vt:lpstr>
      <vt:lpstr>Resources</vt:lpstr>
      <vt:lpstr>Example: Package</vt:lpstr>
      <vt:lpstr>Example: Service</vt:lpstr>
      <vt:lpstr>Example: File</vt:lpstr>
      <vt:lpstr>Example: File</vt:lpstr>
      <vt:lpstr>Let's try out execute</vt:lpstr>
      <vt:lpstr>Example: Installing nano</vt:lpstr>
      <vt:lpstr>Did I install nano?</vt:lpstr>
      <vt:lpstr>Test and Repair</vt:lpstr>
      <vt:lpstr>Test and Repair</vt:lpstr>
      <vt:lpstr>Test and Repair</vt:lpstr>
      <vt:lpstr>PowerPoint Presentation</vt:lpstr>
      <vt:lpstr>Hello, World?</vt:lpstr>
      <vt:lpstr>Creating a recipe file named hello.rb</vt:lpstr>
      <vt:lpstr>Can chef-apply run a recipe file?</vt:lpstr>
      <vt:lpstr>Example: Applying a recipe file</vt:lpstr>
      <vt:lpstr>What does hello.txt say?</vt:lpstr>
      <vt:lpstr>Test and Repair</vt:lpstr>
      <vt:lpstr>Test and Repair</vt:lpstr>
      <vt:lpstr>Test and Repair</vt:lpstr>
      <vt:lpstr>Test and Repair</vt:lpstr>
      <vt:lpstr>Resource Definition</vt:lpstr>
      <vt:lpstr>Resource Definition</vt:lpstr>
      <vt:lpstr>Resource Definition</vt:lpstr>
      <vt:lpstr>Resource Definition</vt:lpstr>
      <vt:lpstr>Resource Definition</vt:lpstr>
      <vt:lpstr>The file resource</vt:lpstr>
      <vt:lpstr>The updated file resource</vt:lpstr>
      <vt:lpstr>Questions</vt:lpstr>
      <vt:lpstr>Workstation Setup</vt:lpstr>
      <vt:lpstr>Installing our Editor</vt:lpstr>
      <vt:lpstr>Installing the tree package</vt:lpstr>
      <vt:lpstr>Setting up a customized MOTD </vt:lpstr>
      <vt:lpstr>Workstation Setup</vt:lpstr>
      <vt:lpstr>Workstation setup recipe file</vt:lpstr>
      <vt:lpstr>Let's Talk About Resources</vt:lpstr>
      <vt:lpstr>Resources</vt:lpstr>
      <vt:lpstr>Resources</vt:lpstr>
      <vt:lpstr>Resources</vt:lpstr>
      <vt:lpstr>Resources</vt:lpstr>
      <vt:lpstr>Discussion</vt:lpstr>
      <vt:lpstr>Discussion</vt:lpstr>
      <vt:lpstr>Break</vt:lpstr>
    </vt:vector>
  </TitlesOfParts>
  <Manager>&lt;Content Manager Name Here&gt;</Manager>
  <Company>Silver Fox</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Joshua Jorgensen</dc:creator>
  <dc:description>Template: Louma El-Khoury, Silver Fox Productions Inc.
Formatting:
Event Date: March 12, 2012
Event Location: New York, NY
Audience Type:</dc:description>
  <cp:lastModifiedBy>Franklin Webber</cp:lastModifiedBy>
  <cp:revision>1327</cp:revision>
  <cp:lastPrinted>2015-02-07T23:49:10Z</cp:lastPrinted>
  <dcterms:created xsi:type="dcterms:W3CDTF">2012-09-13T17:36:07Z</dcterms:created>
  <dcterms:modified xsi:type="dcterms:W3CDTF">2015-05-05T19:30:14Z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